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90" r:id="rId1"/>
  </p:sldMasterIdLst>
  <p:notesMasterIdLst>
    <p:notesMasterId r:id="rId19"/>
  </p:notesMasterIdLst>
  <p:sldIdLst>
    <p:sldId id="310" r:id="rId2"/>
    <p:sldId id="256" r:id="rId3"/>
    <p:sldId id="257" r:id="rId4"/>
    <p:sldId id="281" r:id="rId5"/>
    <p:sldId id="285" r:id="rId6"/>
    <p:sldId id="280" r:id="rId7"/>
    <p:sldId id="293" r:id="rId8"/>
    <p:sldId id="286" r:id="rId9"/>
    <p:sldId id="282" r:id="rId10"/>
    <p:sldId id="288" r:id="rId11"/>
    <p:sldId id="290" r:id="rId12"/>
    <p:sldId id="292" r:id="rId13"/>
    <p:sldId id="302" r:id="rId14"/>
    <p:sldId id="300" r:id="rId15"/>
    <p:sldId id="301" r:id="rId16"/>
    <p:sldId id="305" r:id="rId17"/>
    <p:sldId id="306" r:id="rId18"/>
  </p:sldIdLst>
  <p:sldSz cx="9144000" cy="5143500" type="screen16x9"/>
  <p:notesSz cx="6858000" cy="9144000"/>
  <p:embeddedFontLst>
    <p:embeddedFont>
      <p:font typeface="Arial Black" panose="020B0A04020102020204" pitchFamily="34" charset="0"/>
      <p:bold r:id="rId20"/>
    </p:embeddedFont>
    <p:embeddedFont>
      <p:font typeface="Century Gothic" panose="020B0502020202020204" pitchFamily="34" charset="0"/>
      <p:regular r:id="rId21"/>
      <p:bold r:id="rId22"/>
      <p:italic r:id="rId23"/>
      <p:boldItalic r:id="rId24"/>
    </p:embeddedFont>
    <p:embeddedFont>
      <p:font typeface="Fira Sans Extra Condensed" panose="020B0503050000020004" pitchFamily="34" charset="0"/>
      <p:regular r:id="rId25"/>
      <p:bold r:id="rId26"/>
      <p:italic r:id="rId27"/>
      <p:boldItalic r:id="rId28"/>
    </p:embeddedFont>
    <p:embeddedFont>
      <p:font typeface="Microsoft YaHei" panose="020B0503020204020204" pitchFamily="34" charset="-122"/>
      <p:regular r:id="rId29"/>
      <p:bold r:id="rId30"/>
    </p:embeddedFont>
    <p:embeddedFont>
      <p:font typeface="Montserrat" panose="00000500000000000000" pitchFamily="2" charset="-52"/>
      <p:regular r:id="rId31"/>
      <p:bold r:id="rId32"/>
      <p:italic r:id="rId33"/>
      <p:boldItalic r:id="rId34"/>
    </p:embeddedFont>
    <p:embeddedFont>
      <p:font typeface="Montserrat Medium" panose="00000600000000000000" pitchFamily="2" charset="-52"/>
      <p:regular r:id="rId35"/>
      <p:bold r:id="rId36"/>
      <p:italic r:id="rId37"/>
      <p:boldItalic r:id="rId38"/>
    </p:embeddedFont>
    <p:embeddedFont>
      <p:font typeface="SolidWorks GDT" panose="020B0604020202020204" charset="0"/>
      <p:regular r:id="rId39"/>
    </p:embeddedFont>
    <p:embeddedFont>
      <p:font typeface="Wingdings 3" panose="05040102010807070707" pitchFamily="18" charset="2"/>
      <p:regular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conomist" initials="E" lastIdx="1" clrIdx="0">
    <p:extLst>
      <p:ext uri="{19B8F6BF-5375-455C-9EA6-DF929625EA0E}">
        <p15:presenceInfo xmlns:p15="http://schemas.microsoft.com/office/powerpoint/2012/main" userId="Economis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a:srgbClr val="0066CC"/>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96C674-47CA-4C2D-A70E-6927D1404864}">
  <a:tblStyle styleId="{0D96C674-47CA-4C2D-A70E-6927D140486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75" autoAdjust="0"/>
  </p:normalViewPr>
  <p:slideViewPr>
    <p:cSldViewPr snapToGrid="0">
      <p:cViewPr varScale="1">
        <p:scale>
          <a:sx n="109" d="100"/>
          <a:sy n="109" d="100"/>
        </p:scale>
        <p:origin x="734" y="8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20" Type="http://schemas.openxmlformats.org/officeDocument/2006/relationships/font" Target="fonts/font1.fntdata"/><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uk-UA" dirty="0">
                <a:solidFill>
                  <a:schemeClr val="bg2"/>
                </a:solidFill>
              </a:rPr>
              <a:t>Питома вага задекларованого</a:t>
            </a:r>
            <a:r>
              <a:rPr lang="uk-UA" baseline="0" dirty="0">
                <a:solidFill>
                  <a:schemeClr val="bg2"/>
                </a:solidFill>
              </a:rPr>
              <a:t> населення</a:t>
            </a:r>
            <a:endParaRPr lang="uk-UA" dirty="0">
              <a:solidFill>
                <a:schemeClr val="bg2"/>
              </a:solidFill>
            </a:endParaRPr>
          </a:p>
        </c:rich>
      </c:tx>
      <c:layout>
        <c:manualLayout>
          <c:xMode val="edge"/>
          <c:yMode val="edge"/>
          <c:x val="0.15228875129164296"/>
          <c:y val="4.4742729306487695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uk-UA"/>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Аркуш1!$B$1</c:f>
              <c:strCache>
                <c:ptCount val="1"/>
                <c:pt idx="0">
                  <c:v>Питома вага задекларованого населення</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11F-4A54-B107-1625EBB6C7AB}"/>
              </c:ext>
            </c:extLst>
          </c:dPt>
          <c:dPt>
            <c:idx val="1"/>
            <c:bubble3D val="0"/>
            <c:spPr>
              <a:solidFill>
                <a:schemeClr val="accent5">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711F-4A54-B107-1625EBB6C7AB}"/>
              </c:ext>
            </c:extLst>
          </c:dPt>
          <c:cat>
            <c:strRef>
              <c:f>Аркуш1!$A$2:$A$3</c:f>
              <c:strCache>
                <c:ptCount val="2"/>
                <c:pt idx="0">
                  <c:v>% задекларованих</c:v>
                </c:pt>
                <c:pt idx="1">
                  <c:v>% незадекларованих</c:v>
                </c:pt>
              </c:strCache>
            </c:strRef>
          </c:cat>
          <c:val>
            <c:numRef>
              <c:f>Аркуш1!$B$2:$B$3</c:f>
              <c:numCache>
                <c:formatCode>0.00%</c:formatCode>
                <c:ptCount val="2"/>
                <c:pt idx="0">
                  <c:v>0.81</c:v>
                </c:pt>
                <c:pt idx="1">
                  <c:v>0.19</c:v>
                </c:pt>
              </c:numCache>
            </c:numRef>
          </c:val>
          <c:extLst>
            <c:ext xmlns:c16="http://schemas.microsoft.com/office/drawing/2014/chart" uri="{C3380CC4-5D6E-409C-BE32-E72D297353CC}">
              <c16:uniqueId val="{00000004-711F-4A54-B107-1625EBB6C7AB}"/>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uk-UA" dirty="0">
                <a:solidFill>
                  <a:schemeClr val="bg2"/>
                </a:solidFill>
              </a:rPr>
              <a:t>Кількість</a:t>
            </a:r>
            <a:r>
              <a:rPr lang="uk-UA" baseline="0" dirty="0">
                <a:solidFill>
                  <a:schemeClr val="bg2"/>
                </a:solidFill>
              </a:rPr>
              <a:t> лікарів та медичних сестер</a:t>
            </a:r>
            <a:endParaRPr lang="uk-UA" dirty="0">
              <a:solidFill>
                <a:schemeClr val="bg2"/>
              </a:solidFill>
            </a:endParaRPr>
          </a:p>
        </c:rich>
      </c:tx>
      <c:layout>
        <c:manualLayout>
          <c:xMode val="edge"/>
          <c:yMode val="edge"/>
          <c:x val="0.11961049422465966"/>
          <c:y val="2.684599698704768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uk-UA"/>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782557624692779"/>
          <c:y val="0.33275965575117356"/>
          <c:w val="0.68890467738013494"/>
          <c:h val="0.41500106397520869"/>
        </c:manualLayout>
      </c:layout>
      <c:pie3DChart>
        <c:varyColors val="1"/>
        <c:ser>
          <c:idx val="0"/>
          <c:order val="0"/>
          <c:tx>
            <c:strRef>
              <c:f>Аркуш1!$B$1</c:f>
              <c:strCache>
                <c:ptCount val="1"/>
                <c:pt idx="0">
                  <c:v>Продаж</c:v>
                </c:pt>
              </c:strCache>
            </c:strRef>
          </c:tx>
          <c:explosion val="2"/>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0BA-4EF5-8003-4C067782C170}"/>
              </c:ext>
            </c:extLst>
          </c:dPt>
          <c:dPt>
            <c:idx val="1"/>
            <c:bubble3D val="0"/>
            <c:spPr>
              <a:solidFill>
                <a:schemeClr val="accent5">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80BA-4EF5-8003-4C067782C170}"/>
              </c:ext>
            </c:extLst>
          </c:dPt>
          <c:dLbls>
            <c:dLbl>
              <c:idx val="0"/>
              <c:layout>
                <c:manualLayout>
                  <c:x val="-2.2757605207984331E-2"/>
                  <c:y val="1.8839407386947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0BA-4EF5-8003-4C067782C170}"/>
                </c:ext>
              </c:extLst>
            </c:dLbl>
            <c:dLbl>
              <c:idx val="1"/>
              <c:layout>
                <c:manualLayout>
                  <c:x val="6.7007096108348124E-2"/>
                  <c:y val="-0.225029347395656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BA-4EF5-8003-4C067782C17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latin typeface="+mn-lt"/>
                    <a:ea typeface="+mn-ea"/>
                    <a:cs typeface="+mn-cs"/>
                  </a:defRPr>
                </a:pPr>
                <a:endParaRPr lang="uk-UA"/>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Аркуш1!$A$2:$A$3</c:f>
              <c:strCache>
                <c:ptCount val="2"/>
                <c:pt idx="0">
                  <c:v>Лікарі</c:v>
                </c:pt>
                <c:pt idx="1">
                  <c:v>Медичні сестри</c:v>
                </c:pt>
              </c:strCache>
            </c:strRef>
          </c:cat>
          <c:val>
            <c:numRef>
              <c:f>Аркуш1!$B$2:$B$3</c:f>
              <c:numCache>
                <c:formatCode>0.00%</c:formatCode>
                <c:ptCount val="2"/>
                <c:pt idx="0">
                  <c:v>0.33600000000000002</c:v>
                </c:pt>
                <c:pt idx="1">
                  <c:v>0.66400000000000003</c:v>
                </c:pt>
              </c:numCache>
            </c:numRef>
          </c:val>
          <c:extLst>
            <c:ext xmlns:c16="http://schemas.microsoft.com/office/drawing/2014/chart" uri="{C3380CC4-5D6E-409C-BE32-E72D297353CC}">
              <c16:uniqueId val="{00000004-80BA-4EF5-8003-4C067782C170}"/>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uk-UA" dirty="0"/>
              <a:t>Питома вага пацієнтів</a:t>
            </a:r>
            <a:r>
              <a:rPr lang="uk-UA" baseline="0" dirty="0"/>
              <a:t> з діагнозом Цукровий діабет</a:t>
            </a:r>
            <a:endParaRPr lang="uk-UA"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uk-UA"/>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Аркуш1!$B$1</c:f>
              <c:strCache>
                <c:ptCount val="1"/>
                <c:pt idx="0">
                  <c:v>Продаж</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44B8-45BF-B6FB-D604D8D6C16E}"/>
              </c:ext>
            </c:extLst>
          </c:dPt>
          <c:dPt>
            <c:idx val="1"/>
            <c:bubble3D val="0"/>
            <c:spPr>
              <a:solidFill>
                <a:schemeClr val="accent5">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44B8-45BF-B6FB-D604D8D6C16E}"/>
              </c:ext>
            </c:extLst>
          </c:dPt>
          <c:dLbls>
            <c:dLbl>
              <c:idx val="0"/>
              <c:tx>
                <c:rich>
                  <a:bodyPr/>
                  <a:lstStyle/>
                  <a:p>
                    <a:r>
                      <a:rPr lang="en-US"/>
                      <a:t>95.9 %</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4B8-45BF-B6FB-D604D8D6C16E}"/>
                </c:ext>
              </c:extLst>
            </c:dLbl>
            <c:dLbl>
              <c:idx val="1"/>
              <c:layout>
                <c:manualLayout>
                  <c:x val="9.4422407308047587E-2"/>
                  <c:y val="-3.4187658606786998E-2"/>
                </c:manualLayout>
              </c:layout>
              <c:tx>
                <c:rich>
                  <a:bodyPr/>
                  <a:lstStyle/>
                  <a:p>
                    <a:r>
                      <a:rPr lang="en-US" dirty="0"/>
                      <a:t>4.1 %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4B8-45BF-B6FB-D604D8D6C16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uk-UA"/>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Аркуш1!$A$2:$A$3</c:f>
              <c:strCache>
                <c:ptCount val="2"/>
                <c:pt idx="0">
                  <c:v>% всі захворювання</c:v>
                </c:pt>
                <c:pt idx="1">
                  <c:v>ЦД</c:v>
                </c:pt>
              </c:strCache>
            </c:strRef>
          </c:cat>
          <c:val>
            <c:numRef>
              <c:f>Аркуш1!$B$2:$B$3</c:f>
              <c:numCache>
                <c:formatCode>0.00%</c:formatCode>
                <c:ptCount val="2"/>
                <c:pt idx="0">
                  <c:v>0.93899999999999995</c:v>
                </c:pt>
                <c:pt idx="1">
                  <c:v>6.0999999999999999E-2</c:v>
                </c:pt>
              </c:numCache>
            </c:numRef>
          </c:val>
          <c:extLst>
            <c:ext xmlns:c16="http://schemas.microsoft.com/office/drawing/2014/chart" uri="{C3380CC4-5D6E-409C-BE32-E72D297353CC}">
              <c16:uniqueId val="{00000004-44B8-45BF-B6FB-D604D8D6C16E}"/>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uk-UA" dirty="0"/>
              <a:t>Питома вага пацієнтів з діагнозом</a:t>
            </a:r>
            <a:r>
              <a:rPr lang="uk-UA" baseline="0" dirty="0"/>
              <a:t> Бронхіальна астма</a:t>
            </a:r>
            <a:endParaRPr lang="uk-UA"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uk-UA"/>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Аркуш1!$B$1</c:f>
              <c:strCache>
                <c:ptCount val="1"/>
                <c:pt idx="0">
                  <c:v>Продаж</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B99-40EE-B518-2E66E96F3AE1}"/>
              </c:ext>
            </c:extLst>
          </c:dPt>
          <c:dPt>
            <c:idx val="1"/>
            <c:bubble3D val="0"/>
            <c:spPr>
              <a:solidFill>
                <a:schemeClr val="accent5">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0B99-40EE-B518-2E66E96F3AE1}"/>
              </c:ext>
            </c:extLst>
          </c:dPt>
          <c:dLbls>
            <c:dLbl>
              <c:idx val="0"/>
              <c:tx>
                <c:rich>
                  <a:bodyPr/>
                  <a:lstStyle/>
                  <a:p>
                    <a:r>
                      <a:rPr lang="en-US"/>
                      <a:t>99.7 %</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B99-40EE-B518-2E66E96F3AE1}"/>
                </c:ext>
              </c:extLst>
            </c:dLbl>
            <c:dLbl>
              <c:idx val="1"/>
              <c:tx>
                <c:rich>
                  <a:bodyPr/>
                  <a:lstStyle/>
                  <a:p>
                    <a:r>
                      <a:rPr lang="en-US"/>
                      <a:t>0.3</a:t>
                    </a:r>
                    <a:r>
                      <a:rPr lang="en-US" baseline="0"/>
                      <a:t> %</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B99-40EE-B518-2E66E96F3AE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uk-UA"/>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Аркуш1!$A$2:$A$3</c:f>
              <c:strCache>
                <c:ptCount val="2"/>
                <c:pt idx="0">
                  <c:v>всі захворювання</c:v>
                </c:pt>
                <c:pt idx="1">
                  <c:v>БА</c:v>
                </c:pt>
              </c:strCache>
            </c:strRef>
          </c:cat>
          <c:val>
            <c:numRef>
              <c:f>Аркуш1!$B$2:$B$3</c:f>
              <c:numCache>
                <c:formatCode>0.00%</c:formatCode>
                <c:ptCount val="2"/>
                <c:pt idx="0">
                  <c:v>0.99399999999999999</c:v>
                </c:pt>
                <c:pt idx="1">
                  <c:v>6.0000000000000001E-3</c:v>
                </c:pt>
              </c:numCache>
            </c:numRef>
          </c:val>
          <c:extLst>
            <c:ext xmlns:c16="http://schemas.microsoft.com/office/drawing/2014/chart" uri="{C3380CC4-5D6E-409C-BE32-E72D297353CC}">
              <c16:uniqueId val="{00000004-0B99-40EE-B518-2E66E96F3AE1}"/>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2"/>
                </a:solidFill>
                <a:latin typeface="+mn-lt"/>
                <a:ea typeface="+mn-ea"/>
                <a:cs typeface="+mn-cs"/>
              </a:defRPr>
            </a:pPr>
            <a:r>
              <a:rPr lang="uk-UA" dirty="0">
                <a:solidFill>
                  <a:schemeClr val="bg2"/>
                </a:solidFill>
              </a:rPr>
              <a:t>Питома вага пацієнтів з діагнозом Гіпертонічна хвороба</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2"/>
              </a:solidFill>
              <a:latin typeface="+mn-lt"/>
              <a:ea typeface="+mn-ea"/>
              <a:cs typeface="+mn-cs"/>
            </a:defRPr>
          </a:pPr>
          <a:endParaRPr lang="uk-UA"/>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Аркуш1!$B$1</c:f>
              <c:strCache>
                <c:ptCount val="1"/>
                <c:pt idx="0">
                  <c:v>Продаж</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A872-42B6-AC72-3CC2842E3045}"/>
              </c:ext>
            </c:extLst>
          </c:dPt>
          <c:dPt>
            <c:idx val="1"/>
            <c:bubble3D val="0"/>
            <c:spPr>
              <a:solidFill>
                <a:schemeClr val="accent5">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A872-42B6-AC72-3CC2842E3045}"/>
              </c:ext>
            </c:extLst>
          </c:dPt>
          <c:dLbls>
            <c:dLbl>
              <c:idx val="0"/>
              <c:layout>
                <c:manualLayout>
                  <c:x val="-6.9632554809064953E-2"/>
                  <c:y val="-0.24905006278983163"/>
                </c:manualLayout>
              </c:layout>
              <c:tx>
                <c:rich>
                  <a:bodyPr/>
                  <a:lstStyle/>
                  <a:p>
                    <a:r>
                      <a:rPr lang="en-US" dirty="0">
                        <a:solidFill>
                          <a:schemeClr val="bg2"/>
                        </a:solidFill>
                      </a:rPr>
                      <a:t>69.1 %</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872-42B6-AC72-3CC2842E3045}"/>
                </c:ext>
              </c:extLst>
            </c:dLbl>
            <c:dLbl>
              <c:idx val="1"/>
              <c:layout>
                <c:manualLayout>
                  <c:x val="9.0300007855138253E-2"/>
                  <c:y val="-4.7886381280567464E-2"/>
                </c:manualLayout>
              </c:layout>
              <c:tx>
                <c:rich>
                  <a:bodyPr/>
                  <a:lstStyle/>
                  <a:p>
                    <a:r>
                      <a:rPr lang="en-US" dirty="0">
                        <a:solidFill>
                          <a:schemeClr val="bg2"/>
                        </a:solidFill>
                      </a:rPr>
                      <a:t>30.9 %</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872-42B6-AC72-3CC2842E30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uk-UA"/>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Аркуш1!$A$2:$A$3</c:f>
              <c:strCache>
                <c:ptCount val="2"/>
                <c:pt idx="0">
                  <c:v>всі захворювання</c:v>
                </c:pt>
                <c:pt idx="1">
                  <c:v>ГХ</c:v>
                </c:pt>
              </c:strCache>
            </c:strRef>
          </c:cat>
          <c:val>
            <c:numRef>
              <c:f>Аркуш1!$B$2:$B$3</c:f>
              <c:numCache>
                <c:formatCode>0.00%</c:formatCode>
                <c:ptCount val="2"/>
                <c:pt idx="0">
                  <c:v>0.69399999999999995</c:v>
                </c:pt>
                <c:pt idx="1">
                  <c:v>0.30599999999999999</c:v>
                </c:pt>
              </c:numCache>
            </c:numRef>
          </c:val>
          <c:extLst>
            <c:ext xmlns:c16="http://schemas.microsoft.com/office/drawing/2014/chart" uri="{C3380CC4-5D6E-409C-BE32-E72D297353CC}">
              <c16:uniqueId val="{00000004-A872-42B6-AC72-3CC2842E3045}"/>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effectLst>
                <a:outerShdw blurRad="38100" dist="38100" dir="2700000" algn="tl">
                  <a:srgbClr val="000000">
                    <a:alpha val="43137"/>
                  </a:srgbClr>
                </a:outerShdw>
              </a:effectLst>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2"/>
                </a:solidFill>
                <a:latin typeface="+mn-lt"/>
                <a:ea typeface="+mn-ea"/>
                <a:cs typeface="+mn-cs"/>
              </a:defRPr>
            </a:pPr>
            <a:r>
              <a:rPr lang="uk-UA" dirty="0">
                <a:solidFill>
                  <a:schemeClr val="bg2"/>
                </a:solidFill>
              </a:rPr>
              <a:t>Кількість звернень з проблемами психічного здоров’я</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2"/>
              </a:solidFill>
              <a:latin typeface="+mn-lt"/>
              <a:ea typeface="+mn-ea"/>
              <a:cs typeface="+mn-cs"/>
            </a:defRPr>
          </a:pPr>
          <a:endParaRPr lang="uk-UA"/>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686912134203865"/>
          <c:y val="0.45959547061603279"/>
          <c:w val="0.88313087865796136"/>
          <c:h val="0.43332743522373313"/>
        </c:manualLayout>
      </c:layout>
      <c:pie3DChart>
        <c:varyColors val="1"/>
        <c:ser>
          <c:idx val="0"/>
          <c:order val="0"/>
          <c:tx>
            <c:strRef>
              <c:f>Аркуш1!$B$1</c:f>
              <c:strCache>
                <c:ptCount val="1"/>
                <c:pt idx="0">
                  <c:v>Продаж</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619-436C-A94E-1107D2764710}"/>
              </c:ext>
            </c:extLst>
          </c:dPt>
          <c:dPt>
            <c:idx val="1"/>
            <c:bubble3D val="0"/>
            <c:spPr>
              <a:solidFill>
                <a:schemeClr val="accent5">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F619-436C-A94E-1107D2764710}"/>
              </c:ext>
            </c:extLst>
          </c:dPt>
          <c:dLbls>
            <c:dLbl>
              <c:idx val="0"/>
              <c:tx>
                <c:rich>
                  <a:bodyPr/>
                  <a:lstStyle/>
                  <a:p>
                    <a:fld id="{F575E6A8-0361-4B12-8454-E1576FE96121}" type="VALUE">
                      <a:rPr lang="en-US">
                        <a:solidFill>
                          <a:schemeClr val="bg2"/>
                        </a:solidFill>
                      </a:rPr>
                      <a:pPr/>
                      <a:t>[ЗНАЧЕННЯ]</a:t>
                    </a:fld>
                    <a:endParaRPr lang="uk-UA"/>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619-436C-A94E-1107D2764710}"/>
                </c:ext>
              </c:extLst>
            </c:dLbl>
            <c:dLbl>
              <c:idx val="1"/>
              <c:layout>
                <c:manualLayout>
                  <c:x val="-3.767556190707478E-2"/>
                  <c:y val="2.5828256962930835E-3"/>
                </c:manualLayout>
              </c:layout>
              <c:tx>
                <c:rich>
                  <a:bodyPr/>
                  <a:lstStyle/>
                  <a:p>
                    <a:r>
                      <a:rPr lang="en-US" dirty="0">
                        <a:solidFill>
                          <a:schemeClr val="bg2"/>
                        </a:solidFill>
                      </a:rPr>
                      <a:t>8.9 %</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619-436C-A94E-1107D276471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uk-UA"/>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Аркуш1!$A$2:$A$3</c:f>
              <c:strCache>
                <c:ptCount val="2"/>
                <c:pt idx="0">
                  <c:v>Всі захворювання</c:v>
                </c:pt>
                <c:pt idx="1">
                  <c:v>ПЗ</c:v>
                </c:pt>
              </c:strCache>
            </c:strRef>
          </c:cat>
          <c:val>
            <c:numRef>
              <c:f>Аркуш1!$B$2:$B$3</c:f>
              <c:numCache>
                <c:formatCode>0.00%</c:formatCode>
                <c:ptCount val="2"/>
                <c:pt idx="0">
                  <c:v>0.91100000000000003</c:v>
                </c:pt>
                <c:pt idx="1">
                  <c:v>8.8999999999999996E-2</c:v>
                </c:pt>
              </c:numCache>
            </c:numRef>
          </c:val>
          <c:extLst>
            <c:ext xmlns:c16="http://schemas.microsoft.com/office/drawing/2014/chart" uri="{C3380CC4-5D6E-409C-BE32-E72D297353CC}">
              <c16:uniqueId val="{00000004-F619-436C-A94E-1107D2764710}"/>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2"/>
              </a:solidFill>
              <a:effectLst>
                <a:outerShdw blurRad="38100" dist="38100" dir="2700000" algn="tl">
                  <a:srgbClr val="000000">
                    <a:alpha val="43137"/>
                  </a:srgbClr>
                </a:outerShdw>
              </a:effectLst>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00B0F0"/>
                </a:solidFill>
                <a:latin typeface="+mn-lt"/>
                <a:ea typeface="+mn-ea"/>
                <a:cs typeface="+mn-cs"/>
              </a:defRPr>
            </a:pPr>
            <a:r>
              <a:rPr lang="uk-UA" sz="1400" dirty="0">
                <a:solidFill>
                  <a:srgbClr val="00B0F0"/>
                </a:solidFill>
              </a:rPr>
              <a:t>Охоплення</a:t>
            </a:r>
            <a:r>
              <a:rPr lang="uk-UA" sz="1400" baseline="0" dirty="0">
                <a:solidFill>
                  <a:srgbClr val="00B0F0"/>
                </a:solidFill>
              </a:rPr>
              <a:t> програмою «Доступні ліки» вперше виявлених пацієнтів </a:t>
            </a:r>
            <a:r>
              <a:rPr lang="uk-UA" sz="1400" b="0" i="0" u="none" strike="noStrike" kern="1200" spc="0" baseline="0" dirty="0">
                <a:solidFill>
                  <a:srgbClr val="00B0F0"/>
                </a:solidFill>
              </a:rPr>
              <a:t>з хронічними захворюваннями серцево-судинної системи</a:t>
            </a:r>
            <a:r>
              <a:rPr lang="uk-UA" sz="1400" baseline="0" dirty="0">
                <a:solidFill>
                  <a:srgbClr val="00B0F0"/>
                </a:solidFill>
              </a:rPr>
              <a:t> </a:t>
            </a:r>
            <a:endParaRPr lang="uk-UA" sz="1400" dirty="0">
              <a:solidFill>
                <a:srgbClr val="00B0F0"/>
              </a:solidFill>
            </a:endParaRPr>
          </a:p>
        </c:rich>
      </c:tx>
      <c:layout>
        <c:manualLayout>
          <c:xMode val="edge"/>
          <c:yMode val="edge"/>
          <c:x val="0.1168037445553107"/>
          <c:y val="1.340602948885817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rgbClr val="00B0F0"/>
              </a:solidFill>
              <a:latin typeface="+mn-lt"/>
              <a:ea typeface="+mn-ea"/>
              <a:cs typeface="+mn-cs"/>
            </a:defRPr>
          </a:pPr>
          <a:endParaRPr lang="uk-UA"/>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862146948612555"/>
          <c:y val="0.45164228846509907"/>
          <c:w val="0.83047195451390821"/>
          <c:h val="0.38530666338212211"/>
        </c:manualLayout>
      </c:layout>
      <c:pie3DChart>
        <c:varyColors val="1"/>
        <c:ser>
          <c:idx val="0"/>
          <c:order val="0"/>
          <c:tx>
            <c:strRef>
              <c:f>Аркуш1!$B$1</c:f>
              <c:strCache>
                <c:ptCount val="1"/>
                <c:pt idx="0">
                  <c:v>Продаж</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628-4902-AE70-D1DEC0EB5F04}"/>
              </c:ext>
            </c:extLst>
          </c:dPt>
          <c:dPt>
            <c:idx val="1"/>
            <c:bubble3D val="0"/>
            <c:spPr>
              <a:solidFill>
                <a:schemeClr val="accent5">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B628-4902-AE70-D1DEC0EB5F04}"/>
              </c:ext>
            </c:extLst>
          </c:dPt>
          <c:dLbls>
            <c:dLbl>
              <c:idx val="0"/>
              <c:layout>
                <c:manualLayout>
                  <c:x val="-0.4352902363490469"/>
                  <c:y val="-0.353662354105442"/>
                </c:manualLayout>
              </c:layout>
              <c:tx>
                <c:rich>
                  <a:bodyPr/>
                  <a:lstStyle/>
                  <a:p>
                    <a:r>
                      <a:rPr lang="en-US" dirty="0"/>
                      <a:t>98.7 %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628-4902-AE70-D1DEC0EB5F04}"/>
                </c:ext>
              </c:extLst>
            </c:dLbl>
            <c:dLbl>
              <c:idx val="1"/>
              <c:layout>
                <c:manualLayout>
                  <c:x val="6.3969098616001113E-2"/>
                  <c:y val="9.5068297654049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628-4902-AE70-D1DEC0EB5F0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uk-UA"/>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Аркуш1!$A$2:$A$3</c:f>
              <c:strCache>
                <c:ptCount val="2"/>
                <c:pt idx="0">
                  <c:v>охоплено</c:v>
                </c:pt>
                <c:pt idx="1">
                  <c:v>не охоплено</c:v>
                </c:pt>
              </c:strCache>
            </c:strRef>
          </c:cat>
          <c:val>
            <c:numRef>
              <c:f>Аркуш1!$B$2:$B$3</c:f>
              <c:numCache>
                <c:formatCode>0.00%</c:formatCode>
                <c:ptCount val="2"/>
                <c:pt idx="0">
                  <c:v>0</c:v>
                </c:pt>
                <c:pt idx="1">
                  <c:v>7.0000000000000001E-3</c:v>
                </c:pt>
              </c:numCache>
            </c:numRef>
          </c:val>
          <c:extLst>
            <c:ext xmlns:c16="http://schemas.microsoft.com/office/drawing/2014/chart" uri="{C3380CC4-5D6E-409C-BE32-E72D297353CC}">
              <c16:uniqueId val="{00000004-B628-4902-AE70-D1DEC0EB5F04}"/>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20998882578988512"/>
          <c:y val="0.84074787152568242"/>
          <c:w val="0.49301252182944633"/>
          <c:h val="0.1592521284743176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00B0F0"/>
                </a:solidFill>
                <a:latin typeface="+mn-lt"/>
                <a:ea typeface="+mn-ea"/>
                <a:cs typeface="+mn-cs"/>
              </a:defRPr>
            </a:pPr>
            <a:r>
              <a:rPr lang="uk-UA" sz="1400" b="0" i="0" u="none" strike="noStrike" kern="1200" spc="0" baseline="0" dirty="0">
                <a:solidFill>
                  <a:srgbClr val="00B0F0"/>
                </a:solidFill>
              </a:rPr>
              <a:t>Моніторинг отримання ліків пацієнтів з хронічними захворюваннями серцево-судинної системи</a:t>
            </a:r>
          </a:p>
        </c:rich>
      </c:tx>
      <c:layout>
        <c:manualLayout>
          <c:xMode val="edge"/>
          <c:yMode val="edge"/>
          <c:x val="0.10462097611630322"/>
          <c:y val="1.0548520286244204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00B0F0"/>
              </a:solidFill>
              <a:latin typeface="+mn-lt"/>
              <a:ea typeface="+mn-ea"/>
              <a:cs typeface="+mn-cs"/>
            </a:defRPr>
          </a:pPr>
          <a:endParaRPr lang="uk-UA"/>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686912134203865"/>
          <c:y val="0.45959547061603279"/>
          <c:w val="0.88313087865796136"/>
          <c:h val="0.43332743522373313"/>
        </c:manualLayout>
      </c:layout>
      <c:pie3DChart>
        <c:varyColors val="1"/>
        <c:ser>
          <c:idx val="0"/>
          <c:order val="0"/>
          <c:tx>
            <c:strRef>
              <c:f>Аркуш1!$B$1</c:f>
              <c:strCache>
                <c:ptCount val="1"/>
                <c:pt idx="0">
                  <c:v>Продаж</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1AC-4961-AFE0-55CBF06AF579}"/>
              </c:ext>
            </c:extLst>
          </c:dPt>
          <c:dPt>
            <c:idx val="1"/>
            <c:bubble3D val="0"/>
            <c:spPr>
              <a:solidFill>
                <a:schemeClr val="accent5">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81AC-4961-AFE0-55CBF06AF579}"/>
              </c:ext>
            </c:extLst>
          </c:dPt>
          <c:dLbls>
            <c:dLbl>
              <c:idx val="0"/>
              <c:layout>
                <c:manualLayout>
                  <c:x val="-0.49095247926563695"/>
                  <c:y val="-0.39777833212113023"/>
                </c:manualLayout>
              </c:layout>
              <c:tx>
                <c:rich>
                  <a:bodyPr/>
                  <a:lstStyle/>
                  <a:p>
                    <a:r>
                      <a:rPr lang="en-US" dirty="0"/>
                      <a:t>99,3%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1AC-4961-AFE0-55CBF06AF579}"/>
                </c:ext>
              </c:extLst>
            </c:dLbl>
            <c:dLbl>
              <c:idx val="1"/>
              <c:layout>
                <c:manualLayout>
                  <c:x val="-3.767556190707478E-2"/>
                  <c:y val="2.5828256962930835E-3"/>
                </c:manualLayout>
              </c:layout>
              <c:tx>
                <c:rich>
                  <a:bodyPr/>
                  <a:lstStyle/>
                  <a:p>
                    <a:r>
                      <a:rPr lang="en-US" dirty="0"/>
                      <a:t>0,7%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1AC-4961-AFE0-55CBF06AF57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uk-UA"/>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Аркуш1!$A$2:$A$3</c:f>
              <c:strCache>
                <c:ptCount val="2"/>
                <c:pt idx="0">
                  <c:v>охоплено</c:v>
                </c:pt>
                <c:pt idx="1">
                  <c:v>не охоплено</c:v>
                </c:pt>
              </c:strCache>
            </c:strRef>
          </c:cat>
          <c:val>
            <c:numRef>
              <c:f>Аркуш1!$B$2:$B$3</c:f>
              <c:numCache>
                <c:formatCode>0.00%</c:formatCode>
                <c:ptCount val="2"/>
                <c:pt idx="0">
                  <c:v>0.98499999999999999</c:v>
                </c:pt>
                <c:pt idx="1">
                  <c:v>1.4999999999999999E-2</c:v>
                </c:pt>
              </c:numCache>
            </c:numRef>
          </c:val>
          <c:extLst>
            <c:ext xmlns:c16="http://schemas.microsoft.com/office/drawing/2014/chart" uri="{C3380CC4-5D6E-409C-BE32-E72D297353CC}">
              <c16:uniqueId val="{00000004-81AC-4961-AFE0-55CBF06AF579}"/>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uk-UA"/>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uk-U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81790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25fc6f885e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25fc6f885e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86736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de95a381e3_0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de95a381e3_0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948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1b6cc432ef_0_9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21b6cc432ef_0_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096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1b6cc432ef_0_9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21b6cc432ef_0_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096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de95a381e3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de95a381e3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1463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6" y="1574800"/>
            <a:ext cx="6619244" cy="2008236"/>
          </a:xfrm>
        </p:spPr>
        <p:txBody>
          <a:bodyPr anchor="b"/>
          <a:lstStyle>
            <a:lvl1pPr>
              <a:defRPr sz="405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bwMode="gray">
          <a:xfrm>
            <a:off x="866216" y="3583035"/>
            <a:ext cx="6619244" cy="646065"/>
          </a:xfrm>
        </p:spPr>
        <p:txBody>
          <a:bodyPr anchor="t"/>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bwMode="gray">
          <a:xfrm rot="5400000">
            <a:off x="7619239" y="1344169"/>
            <a:ext cx="742949" cy="228599"/>
          </a:xfrm>
        </p:spPr>
        <p:txBody>
          <a:bodyPr anchor="t"/>
          <a:lstStyle>
            <a:lvl1pPr algn="l">
              <a:defRPr b="0" i="0">
                <a:solidFill>
                  <a:schemeClr val="bg1">
                    <a:alpha val="60000"/>
                  </a:schemeClr>
                </a:solidFill>
              </a:defRPr>
            </a:lvl1pPr>
          </a:lstStyle>
          <a:p>
            <a:fld id="{E490D35C-B634-4C8B-BB4B-B7E0F56BD80C}" type="datetimeFigureOut">
              <a:rPr lang="uk-UA" smtClean="0"/>
              <a:t>19.02.2026</a:t>
            </a:fld>
            <a:endParaRPr lang="uk-UA"/>
          </a:p>
        </p:txBody>
      </p:sp>
      <p:sp>
        <p:nvSpPr>
          <p:cNvPr id="5" name="Footer Placeholder 4"/>
          <p:cNvSpPr>
            <a:spLocks noGrp="1"/>
          </p:cNvSpPr>
          <p:nvPr>
            <p:ph type="ftr" sz="quarter" idx="11"/>
          </p:nvPr>
        </p:nvSpPr>
        <p:spPr bwMode="gray">
          <a:xfrm rot="5400000">
            <a:off x="6713982" y="2420874"/>
            <a:ext cx="2894846" cy="228601"/>
          </a:xfrm>
        </p:spPr>
        <p:txBody>
          <a:bodyPr/>
          <a:lstStyle>
            <a:lvl1pPr>
              <a:defRPr b="0" i="0">
                <a:solidFill>
                  <a:schemeClr val="bg1">
                    <a:alpha val="60000"/>
                  </a:schemeClr>
                </a:solidFill>
              </a:defRPr>
            </a:lvl1pPr>
          </a:lstStyle>
          <a:p>
            <a:endParaRPr lang="uk-UA"/>
          </a:p>
        </p:txBody>
      </p:sp>
      <p:sp>
        <p:nvSpPr>
          <p:cNvPr id="11" name="Rectangle 1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764406" y="221797"/>
            <a:ext cx="628649" cy="575765"/>
          </a:xfrm>
        </p:spPr>
        <p:txBody>
          <a:bodyPr/>
          <a:lstStyle/>
          <a:p>
            <a:fld id="{39E0C941-9D0A-403C-BA4D-BCE85E32FCB4}" type="slidenum">
              <a:rPr lang="uk-UA" smtClean="0"/>
              <a:t>‹№›</a:t>
            </a:fld>
            <a:endParaRPr lang="uk-UA"/>
          </a:p>
        </p:txBody>
      </p:sp>
    </p:spTree>
    <p:extLst>
      <p:ext uri="{BB962C8B-B14F-4D97-AF65-F5344CB8AC3E}">
        <p14:creationId xmlns:p14="http://schemas.microsoft.com/office/powerpoint/2010/main" val="377311542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3727445"/>
            <a:ext cx="6619244" cy="425054"/>
          </a:xfrm>
        </p:spPr>
        <p:txBody>
          <a:bodyPr anchor="b">
            <a:normAutofit/>
          </a:bodyPr>
          <a:lstStyle>
            <a:lvl1pPr algn="l">
              <a:defRPr sz="18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866216" y="514350"/>
            <a:ext cx="6619244" cy="257175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866215" y="4152499"/>
            <a:ext cx="6619244" cy="370284"/>
          </a:xfrm>
        </p:spPr>
        <p:txBody>
          <a:bodyPr>
            <a:normAutofit/>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E490D35C-B634-4C8B-BB4B-B7E0F56BD80C}" type="datetimeFigureOut">
              <a:rPr lang="uk-UA" smtClean="0"/>
              <a:t>19.02.2026</a:t>
            </a:fld>
            <a:endParaRPr lang="uk-UA"/>
          </a:p>
        </p:txBody>
      </p:sp>
      <p:sp>
        <p:nvSpPr>
          <p:cNvPr id="6" name="Footer Placeholder 5"/>
          <p:cNvSpPr>
            <a:spLocks noGrp="1"/>
          </p:cNvSpPr>
          <p:nvPr>
            <p:ph type="ftr" sz="quarter" idx="11"/>
          </p:nvPr>
        </p:nvSpPr>
        <p:spPr/>
        <p:txBody>
          <a:bodyPr/>
          <a:lstStyle/>
          <a:p>
            <a:endParaRPr lang="uk-UA"/>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9E0C941-9D0A-403C-BA4D-BCE85E32FCB4}" type="slidenum">
              <a:rPr lang="uk-UA" smtClean="0"/>
              <a:t>‹№›</a:t>
            </a:fld>
            <a:endParaRPr lang="uk-UA"/>
          </a:p>
        </p:txBody>
      </p:sp>
    </p:spTree>
    <p:extLst>
      <p:ext uri="{BB962C8B-B14F-4D97-AF65-F5344CB8AC3E}">
        <p14:creationId xmlns:p14="http://schemas.microsoft.com/office/powerpoint/2010/main" val="389051392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Назва та підпис">
    <p:spTree>
      <p:nvGrpSpPr>
        <p:cNvPr id="1" name=""/>
        <p:cNvGrpSpPr/>
        <p:nvPr/>
      </p:nvGrpSpPr>
      <p:grpSpPr>
        <a:xfrm>
          <a:off x="0" y="0"/>
          <a:ext cx="0" cy="0"/>
          <a:chOff x="0" y="0"/>
          <a:chExt cx="0" cy="0"/>
        </a:xfrm>
      </p:grpSpPr>
      <p:grpSp>
        <p:nvGrpSpPr>
          <p:cNvPr id="7" name="Group 6"/>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1598" y="797563"/>
            <a:ext cx="6623862" cy="1029740"/>
          </a:xfrm>
        </p:spPr>
        <p:txBody>
          <a:bodyPr/>
          <a:lstStyle>
            <a:lvl1pPr>
              <a:defRPr sz="3000"/>
            </a:lvl1pPr>
          </a:lstStyle>
          <a:p>
            <a:r>
              <a:rPr lang="uk-UA"/>
              <a:t>Клацніть, щоб редагувати стиль зразка заголовка</a:t>
            </a:r>
            <a:endParaRPr lang="en-US" dirty="0"/>
          </a:p>
        </p:txBody>
      </p:sp>
      <p:sp>
        <p:nvSpPr>
          <p:cNvPr id="8" name="Text Placeholder 3"/>
          <p:cNvSpPr>
            <a:spLocks noGrp="1"/>
          </p:cNvSpPr>
          <p:nvPr>
            <p:ph type="body" sz="half" idx="2"/>
          </p:nvPr>
        </p:nvSpPr>
        <p:spPr>
          <a:xfrm>
            <a:off x="866216" y="2657475"/>
            <a:ext cx="6619244" cy="1857375"/>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E490D35C-B634-4C8B-BB4B-B7E0F56BD80C}" type="datetimeFigureOut">
              <a:rPr lang="uk-UA" smtClean="0"/>
              <a:t>19.02.2026</a:t>
            </a:fld>
            <a:endParaRPr lang="uk-UA"/>
          </a:p>
        </p:txBody>
      </p:sp>
      <p:sp>
        <p:nvSpPr>
          <p:cNvPr id="5" name="Footer Placeholder 4"/>
          <p:cNvSpPr>
            <a:spLocks noGrp="1"/>
          </p:cNvSpPr>
          <p:nvPr>
            <p:ph type="ftr" sz="quarter" idx="11"/>
          </p:nvPr>
        </p:nvSpPr>
        <p:spPr/>
        <p:txBody>
          <a:bodyPr/>
          <a:lstStyle/>
          <a:p>
            <a:endParaRPr lang="uk-UA"/>
          </a:p>
        </p:txBody>
      </p:sp>
      <p:sp>
        <p:nvSpPr>
          <p:cNvPr id="13" name="Rectangle 1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9E0C941-9D0A-403C-BA4D-BCE85E32FCB4}" type="slidenum">
              <a:rPr lang="uk-UA" smtClean="0"/>
              <a:t>‹№›</a:t>
            </a:fld>
            <a:endParaRPr lang="uk-UA"/>
          </a:p>
        </p:txBody>
      </p:sp>
    </p:spTree>
    <p:extLst>
      <p:ext uri="{BB962C8B-B14F-4D97-AF65-F5344CB8AC3E}">
        <p14:creationId xmlns:p14="http://schemas.microsoft.com/office/powerpoint/2010/main" val="289878369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з підписом">
    <p:spTree>
      <p:nvGrpSpPr>
        <p:cNvPr id="1" name=""/>
        <p:cNvGrpSpPr/>
        <p:nvPr/>
      </p:nvGrpSpPr>
      <p:grpSpPr>
        <a:xfrm>
          <a:off x="0" y="0"/>
          <a:ext cx="0" cy="0"/>
          <a:chOff x="0" y="0"/>
          <a:chExt cx="0" cy="0"/>
        </a:xfrm>
      </p:grpSpPr>
      <p:grpSp>
        <p:nvGrpSpPr>
          <p:cNvPr id="3" name="Group 2"/>
          <p:cNvGrpSpPr/>
          <p:nvPr/>
        </p:nvGrpSpPr>
        <p:grpSpPr>
          <a:xfrm>
            <a:off x="0" y="0"/>
            <a:ext cx="9144000" cy="51435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661175" y="455502"/>
            <a:ext cx="601434"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13" name="TextBox 12"/>
          <p:cNvSpPr txBox="1"/>
          <p:nvPr/>
        </p:nvSpPr>
        <p:spPr bwMode="gray">
          <a:xfrm>
            <a:off x="7413344" y="1960341"/>
            <a:ext cx="489572" cy="1200329"/>
          </a:xfrm>
          <a:prstGeom prst="rect">
            <a:avLst/>
          </a:prstGeom>
          <a:noFill/>
        </p:spPr>
        <p:txBody>
          <a:bodyPr wrap="square" rtlCol="0">
            <a:spAutoFit/>
          </a:bodyPr>
          <a:lstStyle/>
          <a:p>
            <a:pPr algn="r"/>
            <a:r>
              <a:rPr lang="en-US" sz="72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86408" y="736600"/>
            <a:ext cx="6340430" cy="2022474"/>
          </a:xfrm>
        </p:spPr>
        <p:txBody>
          <a:bodyPr/>
          <a:lstStyle>
            <a:lvl1pPr>
              <a:defRPr sz="3000"/>
            </a:lvl1pPr>
          </a:lstStyle>
          <a:p>
            <a:r>
              <a:rPr lang="uk-UA"/>
              <a:t>Клацніть, щоб редагувати стиль зразка заголовка</a:t>
            </a:r>
            <a:endParaRPr lang="en-US" dirty="0"/>
          </a:p>
        </p:txBody>
      </p:sp>
      <p:sp>
        <p:nvSpPr>
          <p:cNvPr id="14" name="Text Placeholder 3"/>
          <p:cNvSpPr>
            <a:spLocks noGrp="1"/>
          </p:cNvSpPr>
          <p:nvPr>
            <p:ph type="body" sz="half" idx="13"/>
          </p:nvPr>
        </p:nvSpPr>
        <p:spPr bwMode="gray">
          <a:xfrm>
            <a:off x="1459459" y="2759074"/>
            <a:ext cx="5798414" cy="256631"/>
          </a:xfrm>
        </p:spPr>
        <p:txBody>
          <a:bodyPr anchor="t">
            <a:normAutofit/>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uk-UA"/>
              <a:t>Клацніть, щоб відредагувати стилі зразків тексту</a:t>
            </a:r>
          </a:p>
        </p:txBody>
      </p:sp>
      <p:sp>
        <p:nvSpPr>
          <p:cNvPr id="10" name="Text Placeholder 3"/>
          <p:cNvSpPr>
            <a:spLocks noGrp="1"/>
          </p:cNvSpPr>
          <p:nvPr>
            <p:ph type="body" sz="half" idx="2"/>
          </p:nvPr>
        </p:nvSpPr>
        <p:spPr>
          <a:xfrm>
            <a:off x="866216" y="3771899"/>
            <a:ext cx="6933673" cy="748393"/>
          </a:xfrm>
        </p:spPr>
        <p:txBody>
          <a:bodyPr anchor="ct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E490D35C-B634-4C8B-BB4B-B7E0F56BD80C}" type="datetimeFigureOut">
              <a:rPr lang="uk-UA" smtClean="0"/>
              <a:t>19.02.2026</a:t>
            </a:fld>
            <a:endParaRPr lang="uk-UA"/>
          </a:p>
        </p:txBody>
      </p:sp>
      <p:sp>
        <p:nvSpPr>
          <p:cNvPr id="5" name="Footer Placeholder 4"/>
          <p:cNvSpPr>
            <a:spLocks noGrp="1"/>
          </p:cNvSpPr>
          <p:nvPr>
            <p:ph type="ftr" sz="quarter" idx="11"/>
          </p:nvPr>
        </p:nvSpPr>
        <p:spPr/>
        <p:txBody>
          <a:bodyPr/>
          <a:lstStyle/>
          <a:p>
            <a:endParaRPr lang="uk-UA"/>
          </a:p>
        </p:txBody>
      </p:sp>
      <p:sp>
        <p:nvSpPr>
          <p:cNvPr id="19" name="Rectangle 18"/>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9E0C941-9D0A-403C-BA4D-BCE85E32FCB4}" type="slidenum">
              <a:rPr lang="uk-UA" smtClean="0"/>
              <a:t>‹№›</a:t>
            </a:fld>
            <a:endParaRPr lang="uk-UA"/>
          </a:p>
        </p:txBody>
      </p:sp>
    </p:spTree>
    <p:extLst>
      <p:ext uri="{BB962C8B-B14F-4D97-AF65-F5344CB8AC3E}">
        <p14:creationId xmlns:p14="http://schemas.microsoft.com/office/powerpoint/2010/main" val="110581845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ка назви">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778000"/>
            <a:ext cx="6619245" cy="1366886"/>
          </a:xfrm>
        </p:spPr>
        <p:txBody>
          <a:bodyPr anchor="b"/>
          <a:lstStyle>
            <a:lvl1pPr algn="l">
              <a:defRPr sz="3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866216" y="3768725"/>
            <a:ext cx="6619244" cy="645300"/>
          </a:xfrm>
        </p:spPr>
        <p:txBody>
          <a:bodyPr anchor="t"/>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E490D35C-B634-4C8B-BB4B-B7E0F56BD80C}" type="datetimeFigureOut">
              <a:rPr lang="uk-UA" smtClean="0"/>
              <a:t>19.02.2026</a:t>
            </a:fld>
            <a:endParaRPr lang="uk-UA"/>
          </a:p>
        </p:txBody>
      </p:sp>
      <p:sp>
        <p:nvSpPr>
          <p:cNvPr id="5" name="Footer Placeholder 4"/>
          <p:cNvSpPr>
            <a:spLocks noGrp="1"/>
          </p:cNvSpPr>
          <p:nvPr>
            <p:ph type="ftr" sz="quarter" idx="11"/>
          </p:nvPr>
        </p:nvSpPr>
        <p:spPr/>
        <p:txBody>
          <a:bodyPr/>
          <a:lstStyle/>
          <a:p>
            <a:endParaRPr lang="uk-UA"/>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9E0C941-9D0A-403C-BA4D-BCE85E32FCB4}" type="slidenum">
              <a:rPr lang="uk-UA" smtClean="0"/>
              <a:t>‹№›</a:t>
            </a:fld>
            <a:endParaRPr lang="uk-UA"/>
          </a:p>
        </p:txBody>
      </p:sp>
    </p:spTree>
    <p:extLst>
      <p:ext uri="{BB962C8B-B14F-4D97-AF65-F5344CB8AC3E}">
        <p14:creationId xmlns:p14="http://schemas.microsoft.com/office/powerpoint/2010/main" val="254391077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866215" y="1952626"/>
            <a:ext cx="235640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uk-UA"/>
              <a:t>Клацніть, щоб відредагувати стилі зразків тексту</a:t>
            </a:r>
          </a:p>
        </p:txBody>
      </p:sp>
      <p:sp>
        <p:nvSpPr>
          <p:cNvPr id="16" name="Text Placeholder 3"/>
          <p:cNvSpPr>
            <a:spLocks noGrp="1"/>
          </p:cNvSpPr>
          <p:nvPr>
            <p:ph type="body" sz="half" idx="15"/>
          </p:nvPr>
        </p:nvSpPr>
        <p:spPr>
          <a:xfrm>
            <a:off x="866215" y="2384823"/>
            <a:ext cx="2356409"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uk-UA"/>
              <a:t>Клацніть, щоб відредагувати стилі зразків тексту</a:t>
            </a:r>
          </a:p>
        </p:txBody>
      </p:sp>
      <p:sp>
        <p:nvSpPr>
          <p:cNvPr id="5" name="Text Placeholder 4"/>
          <p:cNvSpPr>
            <a:spLocks noGrp="1"/>
          </p:cNvSpPr>
          <p:nvPr>
            <p:ph type="body" sz="quarter" idx="3"/>
          </p:nvPr>
        </p:nvSpPr>
        <p:spPr>
          <a:xfrm>
            <a:off x="3384541" y="1952625"/>
            <a:ext cx="2360257"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uk-UA"/>
              <a:t>Клацніть, щоб відредагувати стилі зразків тексту</a:t>
            </a:r>
          </a:p>
        </p:txBody>
      </p:sp>
      <p:sp>
        <p:nvSpPr>
          <p:cNvPr id="19" name="Text Placeholder 3"/>
          <p:cNvSpPr>
            <a:spLocks noGrp="1"/>
          </p:cNvSpPr>
          <p:nvPr>
            <p:ph type="body" sz="half" idx="16"/>
          </p:nvPr>
        </p:nvSpPr>
        <p:spPr>
          <a:xfrm>
            <a:off x="3384541" y="2384823"/>
            <a:ext cx="2360257"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uk-UA"/>
              <a:t>Клацніть, щоб відредагувати стилі зразків тексту</a:t>
            </a:r>
          </a:p>
        </p:txBody>
      </p:sp>
      <p:sp>
        <p:nvSpPr>
          <p:cNvPr id="14" name="Text Placeholder 4"/>
          <p:cNvSpPr>
            <a:spLocks noGrp="1"/>
          </p:cNvSpPr>
          <p:nvPr>
            <p:ph type="body" sz="quarter" idx="13"/>
          </p:nvPr>
        </p:nvSpPr>
        <p:spPr>
          <a:xfrm>
            <a:off x="5916101" y="1952626"/>
            <a:ext cx="2359298"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uk-UA"/>
              <a:t>Клацніть, щоб відредагувати стилі зразків тексту</a:t>
            </a:r>
          </a:p>
        </p:txBody>
      </p:sp>
      <p:sp>
        <p:nvSpPr>
          <p:cNvPr id="20" name="Text Placeholder 3"/>
          <p:cNvSpPr>
            <a:spLocks noGrp="1"/>
          </p:cNvSpPr>
          <p:nvPr>
            <p:ph type="body" sz="half" idx="17"/>
          </p:nvPr>
        </p:nvSpPr>
        <p:spPr>
          <a:xfrm>
            <a:off x="5916247" y="2384822"/>
            <a:ext cx="2359152" cy="213547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uk-UA"/>
              <a:t>Клацніть, щоб відредагувати стилі зразків тексту</a:t>
            </a:r>
          </a:p>
        </p:txBody>
      </p:sp>
      <p:cxnSp>
        <p:nvCxnSpPr>
          <p:cNvPr id="17" name="Straight Connector 16"/>
          <p:cNvCxnSpPr/>
          <p:nvPr/>
        </p:nvCxnSpPr>
        <p:spPr>
          <a:xfrm>
            <a:off x="3302978"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29301"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490D35C-B634-4C8B-BB4B-B7E0F56BD80C}" type="datetimeFigureOut">
              <a:rPr lang="uk-UA" smtClean="0"/>
              <a:t>19.02.2026</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39E0C941-9D0A-403C-BA4D-BCE85E32FCB4}" type="slidenum">
              <a:rPr lang="uk-UA" smtClean="0"/>
              <a:t>‹№›</a:t>
            </a:fld>
            <a:endParaRPr lang="uk-UA"/>
          </a:p>
        </p:txBody>
      </p:sp>
    </p:spTree>
    <p:extLst>
      <p:ext uri="{BB962C8B-B14F-4D97-AF65-F5344CB8AC3E}">
        <p14:creationId xmlns:p14="http://schemas.microsoft.com/office/powerpoint/2010/main" val="410379846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lvl1pPr>
              <a:defRPr sz="27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866215" y="3399633"/>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uk-UA"/>
              <a:t>Клацніть, щоб відредагувати стилі зразків тексту</a:t>
            </a:r>
          </a:p>
        </p:txBody>
      </p:sp>
      <p:sp>
        <p:nvSpPr>
          <p:cNvPr id="19" name="Picture Placeholder 2"/>
          <p:cNvSpPr>
            <a:spLocks noGrp="1" noChangeAspect="1"/>
          </p:cNvSpPr>
          <p:nvPr>
            <p:ph type="pic" idx="15"/>
          </p:nvPr>
        </p:nvSpPr>
        <p:spPr>
          <a:xfrm>
            <a:off x="1000915"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uk-UA"/>
              <a:t>Клацніть піктограму, щоб додати зображення</a:t>
            </a:r>
            <a:endParaRPr lang="en-US" dirty="0"/>
          </a:p>
        </p:txBody>
      </p:sp>
      <p:sp>
        <p:nvSpPr>
          <p:cNvPr id="22" name="Text Placeholder 3"/>
          <p:cNvSpPr>
            <a:spLocks noGrp="1"/>
          </p:cNvSpPr>
          <p:nvPr>
            <p:ph type="body" sz="half" idx="18"/>
          </p:nvPr>
        </p:nvSpPr>
        <p:spPr>
          <a:xfrm>
            <a:off x="866215" y="3831830"/>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uk-UA"/>
              <a:t>Клацніть, щоб відредагувати стилі зразків тексту</a:t>
            </a:r>
          </a:p>
        </p:txBody>
      </p:sp>
      <p:sp>
        <p:nvSpPr>
          <p:cNvPr id="5" name="Text Placeholder 4"/>
          <p:cNvSpPr>
            <a:spLocks noGrp="1"/>
          </p:cNvSpPr>
          <p:nvPr>
            <p:ph type="body" sz="quarter" idx="3"/>
          </p:nvPr>
        </p:nvSpPr>
        <p:spPr>
          <a:xfrm>
            <a:off x="3426649" y="3399634"/>
            <a:ext cx="2287829"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uk-UA"/>
              <a:t>Клацніть, щоб відредагувати стилі зразків тексту</a:t>
            </a:r>
          </a:p>
        </p:txBody>
      </p:sp>
      <p:sp>
        <p:nvSpPr>
          <p:cNvPr id="41" name="Picture Placeholder 2"/>
          <p:cNvSpPr>
            <a:spLocks noGrp="1" noChangeAspect="1"/>
          </p:cNvSpPr>
          <p:nvPr>
            <p:ph type="pic" idx="21"/>
          </p:nvPr>
        </p:nvSpPr>
        <p:spPr>
          <a:xfrm>
            <a:off x="3561347"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uk-UA"/>
              <a:t>Клацніть піктограму, щоб додати зображення</a:t>
            </a:r>
            <a:endParaRPr lang="en-US" dirty="0"/>
          </a:p>
        </p:txBody>
      </p:sp>
      <p:sp>
        <p:nvSpPr>
          <p:cNvPr id="23" name="Text Placeholder 3"/>
          <p:cNvSpPr>
            <a:spLocks noGrp="1"/>
          </p:cNvSpPr>
          <p:nvPr>
            <p:ph type="body" sz="half" idx="19"/>
          </p:nvPr>
        </p:nvSpPr>
        <p:spPr>
          <a:xfrm>
            <a:off x="3427629" y="3831829"/>
            <a:ext cx="2287829"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uk-UA"/>
              <a:t>Клацніть, щоб відредагувати стилі зразків тексту</a:t>
            </a:r>
          </a:p>
        </p:txBody>
      </p:sp>
      <p:sp>
        <p:nvSpPr>
          <p:cNvPr id="14" name="Text Placeholder 4"/>
          <p:cNvSpPr>
            <a:spLocks noGrp="1"/>
          </p:cNvSpPr>
          <p:nvPr>
            <p:ph type="body" sz="quarter" idx="13"/>
          </p:nvPr>
        </p:nvSpPr>
        <p:spPr>
          <a:xfrm>
            <a:off x="5987082" y="3399634"/>
            <a:ext cx="2288321" cy="432197"/>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uk-UA"/>
              <a:t>Клацніть, щоб відредагувати стилі зразків тексту</a:t>
            </a:r>
          </a:p>
        </p:txBody>
      </p:sp>
      <p:sp>
        <p:nvSpPr>
          <p:cNvPr id="42" name="Picture Placeholder 2"/>
          <p:cNvSpPr>
            <a:spLocks noGrp="1" noChangeAspect="1"/>
          </p:cNvSpPr>
          <p:nvPr>
            <p:ph type="pic" idx="22"/>
          </p:nvPr>
        </p:nvSpPr>
        <p:spPr>
          <a:xfrm>
            <a:off x="6122273" y="1952625"/>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uk-UA"/>
              <a:t>Клацніть піктограму, щоб додати зображення</a:t>
            </a:r>
            <a:endParaRPr lang="en-US" dirty="0"/>
          </a:p>
        </p:txBody>
      </p:sp>
      <p:sp>
        <p:nvSpPr>
          <p:cNvPr id="24" name="Text Placeholder 3"/>
          <p:cNvSpPr>
            <a:spLocks noGrp="1"/>
          </p:cNvSpPr>
          <p:nvPr>
            <p:ph type="body" sz="half" idx="20"/>
          </p:nvPr>
        </p:nvSpPr>
        <p:spPr>
          <a:xfrm>
            <a:off x="5987081" y="3831828"/>
            <a:ext cx="2288322" cy="6884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uk-UA"/>
              <a:t>Клацніть, щоб відредагувати стилі зразків тексту</a:t>
            </a:r>
          </a:p>
        </p:txBody>
      </p:sp>
      <p:cxnSp>
        <p:nvCxnSpPr>
          <p:cNvPr id="43" name="Straight Connector 42"/>
          <p:cNvCxnSpPr/>
          <p:nvPr/>
        </p:nvCxnSpPr>
        <p:spPr>
          <a:xfrm>
            <a:off x="3304373"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848352" y="1927225"/>
            <a:ext cx="0" cy="261937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490D35C-B634-4C8B-BB4B-B7E0F56BD80C}" type="datetimeFigureOut">
              <a:rPr lang="uk-UA" smtClean="0"/>
              <a:t>19.02.2026</a:t>
            </a:fld>
            <a:endParaRPr lang="uk-UA"/>
          </a:p>
        </p:txBody>
      </p:sp>
      <p:sp>
        <p:nvSpPr>
          <p:cNvPr id="8" name="Footer Placeholder 7"/>
          <p:cNvSpPr>
            <a:spLocks noGrp="1"/>
          </p:cNvSpPr>
          <p:nvPr>
            <p:ph type="ftr" sz="quarter" idx="11"/>
          </p:nvPr>
        </p:nvSpPr>
        <p:spPr>
          <a:xfrm>
            <a:off x="420833" y="4793879"/>
            <a:ext cx="2733212" cy="228601"/>
          </a:xfrm>
        </p:spPr>
        <p:txBody>
          <a:bodyPr/>
          <a:lstStyle/>
          <a:p>
            <a:endParaRPr lang="uk-UA"/>
          </a:p>
        </p:txBody>
      </p:sp>
      <p:sp>
        <p:nvSpPr>
          <p:cNvPr id="9" name="Slide Number Placeholder 8"/>
          <p:cNvSpPr>
            <a:spLocks noGrp="1"/>
          </p:cNvSpPr>
          <p:nvPr>
            <p:ph type="sldNum" sz="quarter" idx="12"/>
          </p:nvPr>
        </p:nvSpPr>
        <p:spPr/>
        <p:txBody>
          <a:bodyPr/>
          <a:lstStyle/>
          <a:p>
            <a:fld id="{39E0C941-9D0A-403C-BA4D-BCE85E32FCB4}" type="slidenum">
              <a:rPr lang="uk-UA" smtClean="0"/>
              <a:t>‹№›</a:t>
            </a:fld>
            <a:endParaRPr lang="uk-UA"/>
          </a:p>
        </p:txBody>
      </p:sp>
    </p:spTree>
    <p:extLst>
      <p:ext uri="{BB962C8B-B14F-4D97-AF65-F5344CB8AC3E}">
        <p14:creationId xmlns:p14="http://schemas.microsoft.com/office/powerpoint/2010/main" val="4759106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1"/>
            <a:ext cx="6619244" cy="530223"/>
          </a:xfrm>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866216" y="1952625"/>
            <a:ext cx="6619244" cy="2562225"/>
          </a:xfrm>
        </p:spPr>
        <p:txBody>
          <a:bodyPr vert="eaVert" anchor="t" anchorCtr="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a:xfrm>
            <a:off x="8021580" y="4793879"/>
            <a:ext cx="742949" cy="228599"/>
          </a:xfrm>
        </p:spPr>
        <p:txBody>
          <a:bodyPr/>
          <a:lstStyle/>
          <a:p>
            <a:fld id="{E490D35C-B634-4C8B-BB4B-B7E0F56BD80C}" type="datetimeFigureOut">
              <a:rPr lang="uk-UA" smtClean="0"/>
              <a:t>19.02.2026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9E0C941-9D0A-403C-BA4D-BCE85E32FCB4}" type="slidenum">
              <a:rPr lang="uk-UA" smtClean="0"/>
              <a:t>‹№›</a:t>
            </a:fld>
            <a:endParaRPr lang="uk-UA"/>
          </a:p>
        </p:txBody>
      </p:sp>
    </p:spTree>
    <p:extLst>
      <p:ext uri="{BB962C8B-B14F-4D97-AF65-F5344CB8AC3E}">
        <p14:creationId xmlns:p14="http://schemas.microsoft.com/office/powerpoint/2010/main" val="80868059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8927" y="958850"/>
            <a:ext cx="1057474" cy="3561443"/>
          </a:xfrm>
        </p:spPr>
        <p:txBody>
          <a:bodyPr vert="eaVert" anchor="b" anchorCtr="0"/>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866216" y="958850"/>
            <a:ext cx="4692019" cy="3561443"/>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a:xfrm>
            <a:off x="7989829" y="4793879"/>
            <a:ext cx="744101" cy="228599"/>
          </a:xfrm>
        </p:spPr>
        <p:txBody>
          <a:bodyPr/>
          <a:lstStyle/>
          <a:p>
            <a:fld id="{E490D35C-B634-4C8B-BB4B-B7E0F56BD80C}" type="datetimeFigureOut">
              <a:rPr lang="uk-UA" smtClean="0"/>
              <a:t>19.02.2026</a:t>
            </a:fld>
            <a:endParaRPr lang="uk-UA"/>
          </a:p>
        </p:txBody>
      </p:sp>
      <p:sp>
        <p:nvSpPr>
          <p:cNvPr id="5" name="Footer Placeholder 4"/>
          <p:cNvSpPr>
            <a:spLocks noGrp="1"/>
          </p:cNvSpPr>
          <p:nvPr>
            <p:ph type="ftr" sz="quarter" idx="11"/>
          </p:nvPr>
        </p:nvSpPr>
        <p:spPr/>
        <p:txBody>
          <a:bodyPr/>
          <a:lstStyle/>
          <a:p>
            <a:endParaRPr lang="uk-UA"/>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9E0C941-9D0A-403C-BA4D-BCE85E32FCB4}" type="slidenum">
              <a:rPr lang="uk-UA" smtClean="0"/>
              <a:t>‹№›</a:t>
            </a:fld>
            <a:endParaRPr lang="uk-UA"/>
          </a:p>
        </p:txBody>
      </p:sp>
    </p:spTree>
    <p:extLst>
      <p:ext uri="{BB962C8B-B14F-4D97-AF65-F5344CB8AC3E}">
        <p14:creationId xmlns:p14="http://schemas.microsoft.com/office/powerpoint/2010/main" val="39623976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subTitle" idx="1"/>
          </p:nvPr>
        </p:nvSpPr>
        <p:spPr>
          <a:xfrm>
            <a:off x="1181425" y="2303125"/>
            <a:ext cx="2907600" cy="713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1pPr>
            <a:lvl2pPr lvl="1" algn="ctr">
              <a:lnSpc>
                <a:spcPct val="100000"/>
              </a:lnSpc>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2pPr>
            <a:lvl3pPr lvl="2" algn="ctr">
              <a:lnSpc>
                <a:spcPct val="100000"/>
              </a:lnSpc>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3pPr>
            <a:lvl4pPr lvl="3" algn="ctr">
              <a:lnSpc>
                <a:spcPct val="100000"/>
              </a:lnSpc>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4pPr>
            <a:lvl5pPr lvl="4" algn="ctr">
              <a:lnSpc>
                <a:spcPct val="100000"/>
              </a:lnSpc>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5pPr>
            <a:lvl6pPr lvl="5" algn="ctr">
              <a:lnSpc>
                <a:spcPct val="100000"/>
              </a:lnSpc>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6pPr>
            <a:lvl7pPr lvl="6" algn="ctr">
              <a:lnSpc>
                <a:spcPct val="100000"/>
              </a:lnSpc>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7pPr>
            <a:lvl8pPr lvl="7" algn="ctr">
              <a:lnSpc>
                <a:spcPct val="100000"/>
              </a:lnSpc>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8pPr>
            <a:lvl9pPr lvl="8" algn="ctr">
              <a:lnSpc>
                <a:spcPct val="100000"/>
              </a:lnSpc>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9pPr>
          </a:lstStyle>
          <a:p>
            <a:endParaRPr/>
          </a:p>
        </p:txBody>
      </p:sp>
      <p:sp>
        <p:nvSpPr>
          <p:cNvPr id="20" name="Google Shape;20;p5"/>
          <p:cNvSpPr txBox="1">
            <a:spLocks noGrp="1"/>
          </p:cNvSpPr>
          <p:nvPr>
            <p:ph type="subTitle" idx="2"/>
          </p:nvPr>
        </p:nvSpPr>
        <p:spPr>
          <a:xfrm>
            <a:off x="4836300" y="2303125"/>
            <a:ext cx="2907600" cy="713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2400"/>
              <a:buFont typeface="Montserrat"/>
              <a:buNone/>
              <a:defRPr sz="2400" b="1">
                <a:solidFill>
                  <a:schemeClr val="dk1"/>
                </a:solidFill>
                <a:latin typeface="Montserrat"/>
                <a:ea typeface="Montserrat"/>
                <a:cs typeface="Montserrat"/>
                <a:sym typeface="Montserrat"/>
              </a:defRPr>
            </a:lvl9pPr>
          </a:lstStyle>
          <a:p>
            <a:endParaRPr/>
          </a:p>
        </p:txBody>
      </p:sp>
      <p:sp>
        <p:nvSpPr>
          <p:cNvPr id="21" name="Google Shape;21;p5"/>
          <p:cNvSpPr txBox="1">
            <a:spLocks noGrp="1"/>
          </p:cNvSpPr>
          <p:nvPr>
            <p:ph type="subTitle" idx="3"/>
          </p:nvPr>
        </p:nvSpPr>
        <p:spPr>
          <a:xfrm>
            <a:off x="1181425" y="2917150"/>
            <a:ext cx="290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 name="Google Shape;22;p5"/>
          <p:cNvSpPr txBox="1">
            <a:spLocks noGrp="1"/>
          </p:cNvSpPr>
          <p:nvPr>
            <p:ph type="subTitle" idx="4"/>
          </p:nvPr>
        </p:nvSpPr>
        <p:spPr>
          <a:xfrm>
            <a:off x="4836300" y="2917150"/>
            <a:ext cx="290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3" name="Google Shape;23;p5"/>
          <p:cNvSpPr txBox="1">
            <a:spLocks noGrp="1"/>
          </p:cNvSpPr>
          <p:nvPr>
            <p:ph type="title"/>
          </p:nvPr>
        </p:nvSpPr>
        <p:spPr>
          <a:xfrm>
            <a:off x="452550" y="411475"/>
            <a:ext cx="8238900" cy="561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2400"/>
              <a:buFont typeface="Fira Sans Extra Condensed"/>
              <a:buNone/>
              <a:defRPr sz="2400" b="1">
                <a:solidFill>
                  <a:schemeClr val="dk1"/>
                </a:solidFill>
              </a:defRPr>
            </a:lvl1pPr>
            <a:lvl2pPr lvl="1" algn="ctr" rtl="0">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2pPr>
            <a:lvl3pPr lvl="2" algn="ctr" rtl="0">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3pPr>
            <a:lvl4pPr lvl="3" algn="ctr" rtl="0">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4pPr>
            <a:lvl5pPr lvl="4" algn="ctr" rtl="0">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5pPr>
            <a:lvl6pPr lvl="5" algn="ctr" rtl="0">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6pPr>
            <a:lvl7pPr lvl="6" algn="ctr" rtl="0">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7pPr>
            <a:lvl8pPr lvl="7" algn="ctr" rtl="0">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8pPr>
            <a:lvl9pPr lvl="8" algn="ctr" rtl="0">
              <a:spcBef>
                <a:spcPts val="0"/>
              </a:spcBef>
              <a:spcAft>
                <a:spcPts val="0"/>
              </a:spcAft>
              <a:buClr>
                <a:schemeClr val="dk1"/>
              </a:buClr>
              <a:buSzPts val="2400"/>
              <a:buFont typeface="Fira Sans Extra Condensed"/>
              <a:buNone/>
              <a:defRPr sz="2400" b="1">
                <a:solidFill>
                  <a:schemeClr val="dk1"/>
                </a:solidFill>
                <a:latin typeface="Fira Sans Extra Condensed"/>
                <a:ea typeface="Fira Sans Extra Condensed"/>
                <a:cs typeface="Fira Sans Extra Condensed"/>
                <a:sym typeface="Fira Sans Extra Condensed"/>
              </a:defRPr>
            </a:lvl9pPr>
          </a:lstStyle>
          <a:p>
            <a:endParaRPr/>
          </a:p>
        </p:txBody>
      </p:sp>
    </p:spTree>
    <p:extLst>
      <p:ext uri="{BB962C8B-B14F-4D97-AF65-F5344CB8AC3E}">
        <p14:creationId xmlns:p14="http://schemas.microsoft.com/office/powerpoint/2010/main" val="3212811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866216" y="1952625"/>
            <a:ext cx="6619244" cy="2562225"/>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490D35C-B634-4C8B-BB4B-B7E0F56BD80C}" type="datetimeFigureOut">
              <a:rPr lang="uk-UA" smtClean="0"/>
              <a:t>19.02.2026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9E0C941-9D0A-403C-BA4D-BCE85E32FCB4}" type="slidenum">
              <a:rPr lang="uk-UA" smtClean="0"/>
              <a:t>‹№›</a:t>
            </a:fld>
            <a:endParaRPr lang="uk-UA"/>
          </a:p>
        </p:txBody>
      </p:sp>
    </p:spTree>
    <p:extLst>
      <p:ext uri="{BB962C8B-B14F-4D97-AF65-F5344CB8AC3E}">
        <p14:creationId xmlns:p14="http://schemas.microsoft.com/office/powerpoint/2010/main" val="109018209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Назва розділу">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2008234"/>
            <a:ext cx="3263269" cy="1712868"/>
          </a:xfrm>
        </p:spPr>
        <p:txBody>
          <a:bodyPr anchor="ctr"/>
          <a:lstStyle>
            <a:lvl1pPr algn="l">
              <a:defRPr sz="3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5171670" y="2008233"/>
            <a:ext cx="2818159" cy="1712868"/>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E490D35C-B634-4C8B-BB4B-B7E0F56BD80C}" type="datetimeFigureOut">
              <a:rPr lang="uk-UA" smtClean="0"/>
              <a:t>19.02.2026</a:t>
            </a:fld>
            <a:endParaRPr lang="uk-UA"/>
          </a:p>
        </p:txBody>
      </p:sp>
      <p:sp>
        <p:nvSpPr>
          <p:cNvPr id="5" name="Footer Placeholder 4"/>
          <p:cNvSpPr>
            <a:spLocks noGrp="1"/>
          </p:cNvSpPr>
          <p:nvPr>
            <p:ph type="ftr" sz="quarter" idx="11"/>
          </p:nvPr>
        </p:nvSpPr>
        <p:spPr/>
        <p:txBody>
          <a:bodyPr/>
          <a:lstStyle/>
          <a:p>
            <a:endParaRPr lang="uk-UA"/>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9E0C941-9D0A-403C-BA4D-BCE85E32FCB4}" type="slidenum">
              <a:rPr lang="uk-UA" smtClean="0"/>
              <a:t>‹№›</a:t>
            </a:fld>
            <a:endParaRPr lang="uk-UA"/>
          </a:p>
        </p:txBody>
      </p:sp>
    </p:spTree>
    <p:extLst>
      <p:ext uri="{BB962C8B-B14F-4D97-AF65-F5344CB8AC3E}">
        <p14:creationId xmlns:p14="http://schemas.microsoft.com/office/powerpoint/2010/main" val="279960287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866215" y="1952625"/>
            <a:ext cx="3618869" cy="2562226"/>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4656535" y="1952625"/>
            <a:ext cx="3618869" cy="2562225"/>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E490D35C-B634-4C8B-BB4B-B7E0F56BD80C}" type="datetimeFigureOut">
              <a:rPr lang="uk-UA" smtClean="0"/>
              <a:t>19.02.2026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9E0C941-9D0A-403C-BA4D-BCE85E32FCB4}" type="slidenum">
              <a:rPr lang="uk-UA" smtClean="0"/>
              <a:t>‹№›</a:t>
            </a:fld>
            <a:endParaRPr lang="uk-UA"/>
          </a:p>
        </p:txBody>
      </p:sp>
    </p:spTree>
    <p:extLst>
      <p:ext uri="{BB962C8B-B14F-4D97-AF65-F5344CB8AC3E}">
        <p14:creationId xmlns:p14="http://schemas.microsoft.com/office/powerpoint/2010/main" val="104403486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866216" y="1952625"/>
            <a:ext cx="361886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866215" y="2384822"/>
            <a:ext cx="3618869" cy="2130029"/>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4656535" y="1952625"/>
            <a:ext cx="3618869"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4656535" y="2384822"/>
            <a:ext cx="3618869" cy="2130029"/>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E490D35C-B634-4C8B-BB4B-B7E0F56BD80C}" type="datetimeFigureOut">
              <a:rPr lang="uk-UA" smtClean="0"/>
              <a:t>19.02.2026</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39E0C941-9D0A-403C-BA4D-BCE85E32FCB4}" type="slidenum">
              <a:rPr lang="uk-UA" smtClean="0"/>
              <a:t>‹№›</a:t>
            </a:fld>
            <a:endParaRPr lang="uk-UA"/>
          </a:p>
        </p:txBody>
      </p:sp>
    </p:spTree>
    <p:extLst>
      <p:ext uri="{BB962C8B-B14F-4D97-AF65-F5344CB8AC3E}">
        <p14:creationId xmlns:p14="http://schemas.microsoft.com/office/powerpoint/2010/main" val="213666351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9" name="Title 1"/>
          <p:cNvSpPr>
            <a:spLocks noGrp="1"/>
          </p:cNvSpPr>
          <p:nvPr>
            <p:ph type="title"/>
          </p:nvPr>
        </p:nvSpPr>
        <p:spPr>
          <a:xfrm>
            <a:off x="866216" y="730251"/>
            <a:ext cx="6571060" cy="530223"/>
          </a:xfrm>
        </p:spPr>
        <p:txBody>
          <a:bodyPr/>
          <a:lstStyle>
            <a:lvl1pPr>
              <a:defRPr/>
            </a:lvl1p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E490D35C-B634-4C8B-BB4B-B7E0F56BD80C}" type="datetimeFigureOut">
              <a:rPr lang="uk-UA" smtClean="0"/>
              <a:t>19.02.2026</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39E0C941-9D0A-403C-BA4D-BCE85E32FCB4}" type="slidenum">
              <a:rPr lang="uk-UA" smtClean="0"/>
              <a:t>‹№›</a:t>
            </a:fld>
            <a:endParaRPr lang="uk-UA"/>
          </a:p>
        </p:txBody>
      </p:sp>
    </p:spTree>
    <p:extLst>
      <p:ext uri="{BB962C8B-B14F-4D97-AF65-F5344CB8AC3E}">
        <p14:creationId xmlns:p14="http://schemas.microsoft.com/office/powerpoint/2010/main" val="45528341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90D35C-B634-4C8B-BB4B-B7E0F56BD80C}" type="datetimeFigureOut">
              <a:rPr lang="uk-UA" smtClean="0"/>
              <a:t>19.02.2026</a:t>
            </a:fld>
            <a:endParaRPr lang="uk-UA"/>
          </a:p>
        </p:txBody>
      </p:sp>
      <p:sp>
        <p:nvSpPr>
          <p:cNvPr id="3" name="Footer Placeholder 2"/>
          <p:cNvSpPr>
            <a:spLocks noGrp="1"/>
          </p:cNvSpPr>
          <p:nvPr>
            <p:ph type="ftr" sz="quarter" idx="11"/>
          </p:nvPr>
        </p:nvSpPr>
        <p:spPr/>
        <p:txBody>
          <a:bodyPr/>
          <a:lstStyle/>
          <a:p>
            <a:endParaRPr lang="uk-UA"/>
          </a:p>
        </p:txBody>
      </p:sp>
      <p:sp>
        <p:nvSpPr>
          <p:cNvPr id="7" name="Rectangle 6"/>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9E0C941-9D0A-403C-BA4D-BCE85E32FCB4}" type="slidenum">
              <a:rPr lang="uk-UA" smtClean="0"/>
              <a:t>‹№›</a:t>
            </a:fld>
            <a:endParaRPr lang="uk-UA"/>
          </a:p>
        </p:txBody>
      </p:sp>
    </p:spTree>
    <p:extLst>
      <p:ext uri="{BB962C8B-B14F-4D97-AF65-F5344CB8AC3E}">
        <p14:creationId xmlns:p14="http://schemas.microsoft.com/office/powerpoint/2010/main" val="212210543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 підпис">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971550"/>
            <a:ext cx="2094869" cy="1200150"/>
          </a:xfrm>
        </p:spPr>
        <p:txBody>
          <a:bodyPr anchor="b"/>
          <a:lstStyle>
            <a:lvl1pPr algn="l">
              <a:defRPr sz="18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335859" y="1085850"/>
            <a:ext cx="3892550" cy="3429000"/>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bwMode="gray">
          <a:xfrm>
            <a:off x="866215" y="2346961"/>
            <a:ext cx="2094869" cy="21716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E490D35C-B634-4C8B-BB4B-B7E0F56BD80C}" type="datetimeFigureOut">
              <a:rPr lang="uk-UA" smtClean="0"/>
              <a:t>19.02.2026</a:t>
            </a:fld>
            <a:endParaRPr lang="uk-UA"/>
          </a:p>
        </p:txBody>
      </p:sp>
      <p:sp>
        <p:nvSpPr>
          <p:cNvPr id="6" name="Footer Placeholder 5"/>
          <p:cNvSpPr>
            <a:spLocks noGrp="1"/>
          </p:cNvSpPr>
          <p:nvPr>
            <p:ph type="ftr" sz="quarter" idx="11"/>
          </p:nvPr>
        </p:nvSpPr>
        <p:spPr/>
        <p:txBody>
          <a:bodyPr/>
          <a:lstStyle/>
          <a:p>
            <a:endParaRPr lang="uk-UA"/>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9E0C941-9D0A-403C-BA4D-BCE85E32FCB4}" type="slidenum">
              <a:rPr lang="uk-UA" smtClean="0"/>
              <a:t>‹№›</a:t>
            </a:fld>
            <a:endParaRPr lang="uk-UA"/>
          </a:p>
        </p:txBody>
      </p:sp>
    </p:spTree>
    <p:extLst>
      <p:ext uri="{BB962C8B-B14F-4D97-AF65-F5344CB8AC3E}">
        <p14:creationId xmlns:p14="http://schemas.microsoft.com/office/powerpoint/2010/main" val="114100009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і підпис">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270000"/>
            <a:ext cx="2898851" cy="1301750"/>
          </a:xfrm>
        </p:spPr>
        <p:txBody>
          <a:bodyPr anchor="b">
            <a:normAutofit/>
          </a:bodyPr>
          <a:lstStyle>
            <a:lvl1pPr algn="l">
              <a:defRPr sz="27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4910903" y="857250"/>
            <a:ext cx="2420395"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marL="0" lvl="0" indent="0" algn="ctr">
              <a:buNone/>
            </a:pPr>
            <a:r>
              <a:rPr lang="uk-UA"/>
              <a:t>Клацніть піктограму, щоб додати зображення</a:t>
            </a:r>
            <a:endParaRPr lang="en-US" dirty="0"/>
          </a:p>
        </p:txBody>
      </p:sp>
      <p:sp>
        <p:nvSpPr>
          <p:cNvPr id="4" name="Text Placeholder 3"/>
          <p:cNvSpPr>
            <a:spLocks noGrp="1"/>
          </p:cNvSpPr>
          <p:nvPr>
            <p:ph type="body" sz="half" idx="2"/>
          </p:nvPr>
        </p:nvSpPr>
        <p:spPr bwMode="gray">
          <a:xfrm>
            <a:off x="866216" y="2743200"/>
            <a:ext cx="2894409" cy="1028700"/>
          </a:xfrm>
        </p:spPr>
        <p:txBody>
          <a:bodyPr>
            <a:normAutofit/>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E490D35C-B634-4C8B-BB4B-B7E0F56BD80C}" type="datetimeFigureOut">
              <a:rPr lang="uk-UA" smtClean="0"/>
              <a:t>19.02.2026</a:t>
            </a:fld>
            <a:endParaRPr lang="uk-UA"/>
          </a:p>
        </p:txBody>
      </p:sp>
      <p:sp>
        <p:nvSpPr>
          <p:cNvPr id="6" name="Footer Placeholder 5"/>
          <p:cNvSpPr>
            <a:spLocks noGrp="1"/>
          </p:cNvSpPr>
          <p:nvPr>
            <p:ph type="ftr" sz="quarter" idx="11"/>
          </p:nvPr>
        </p:nvSpPr>
        <p:spPr/>
        <p:txBody>
          <a:bodyPr/>
          <a:lstStyle/>
          <a:p>
            <a:endParaRPr lang="uk-UA"/>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9E0C941-9D0A-403C-BA4D-BCE85E32FCB4}" type="slidenum">
              <a:rPr lang="uk-UA" smtClean="0"/>
              <a:t>‹№›</a:t>
            </a:fld>
            <a:endParaRPr lang="uk-UA"/>
          </a:p>
        </p:txBody>
      </p:sp>
    </p:spTree>
    <p:extLst>
      <p:ext uri="{BB962C8B-B14F-4D97-AF65-F5344CB8AC3E}">
        <p14:creationId xmlns:p14="http://schemas.microsoft.com/office/powerpoint/2010/main" val="281485320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9144000" cy="51435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730251"/>
            <a:ext cx="6571060" cy="530223"/>
          </a:xfrm>
          <a:prstGeom prst="rect">
            <a:avLst/>
          </a:prstGeom>
        </p:spPr>
        <p:txBody>
          <a:bodyPr vert="horz" lIns="91440" tIns="45720" rIns="91440" bIns="45720" rtlCol="0" anchor="ctr">
            <a:no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866216" y="1952625"/>
            <a:ext cx="6571060" cy="2562225"/>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989829" y="4793879"/>
            <a:ext cx="742949" cy="228599"/>
          </a:xfrm>
          <a:prstGeom prst="rect">
            <a:avLst/>
          </a:prstGeom>
        </p:spPr>
        <p:txBody>
          <a:bodyPr vert="horz" lIns="91440" tIns="45720" rIns="91440" bIns="45720" rtlCol="0" anchor="ctr"/>
          <a:lstStyle>
            <a:lvl1pPr algn="r">
              <a:defRPr sz="750" b="1" i="0">
                <a:solidFill>
                  <a:schemeClr val="accent1"/>
                </a:solidFill>
              </a:defRPr>
            </a:lvl1pPr>
          </a:lstStyle>
          <a:p>
            <a:fld id="{E490D35C-B634-4C8B-BB4B-B7E0F56BD80C}" type="datetimeFigureOut">
              <a:rPr lang="uk-UA" smtClean="0"/>
              <a:t>19.02.2026</a:t>
            </a:fld>
            <a:endParaRPr lang="uk-UA"/>
          </a:p>
        </p:txBody>
      </p:sp>
      <p:sp>
        <p:nvSpPr>
          <p:cNvPr id="5" name="Footer Placeholder 4"/>
          <p:cNvSpPr>
            <a:spLocks noGrp="1"/>
          </p:cNvSpPr>
          <p:nvPr>
            <p:ph type="ftr" sz="quarter" idx="3"/>
          </p:nvPr>
        </p:nvSpPr>
        <p:spPr>
          <a:xfrm>
            <a:off x="420833" y="4793879"/>
            <a:ext cx="2894846" cy="228601"/>
          </a:xfrm>
          <a:prstGeom prst="rect">
            <a:avLst/>
          </a:prstGeom>
        </p:spPr>
        <p:txBody>
          <a:bodyPr vert="horz" lIns="91440" tIns="45720" rIns="91440" bIns="45720" rtlCol="0" anchor="ctr"/>
          <a:lstStyle>
            <a:lvl1pPr algn="l">
              <a:defRPr sz="750" b="1" i="0">
                <a:solidFill>
                  <a:schemeClr val="accent1"/>
                </a:solidFill>
              </a:defRPr>
            </a:lvl1pPr>
          </a:lstStyle>
          <a:p>
            <a:endParaRPr lang="uk-UA"/>
          </a:p>
        </p:txBody>
      </p:sp>
      <p:sp>
        <p:nvSpPr>
          <p:cNvPr id="21" name="Rectangle 20"/>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bg1"/>
                </a:solidFill>
              </a:defRPr>
            </a:lvl1pPr>
          </a:lstStyle>
          <a:p>
            <a:fld id="{39E0C941-9D0A-403C-BA4D-BCE85E32FCB4}" type="slidenum">
              <a:rPr lang="uk-UA" smtClean="0"/>
              <a:t>‹№›</a:t>
            </a:fld>
            <a:endParaRPr lang="uk-UA"/>
          </a:p>
        </p:txBody>
      </p:sp>
    </p:spTree>
    <p:extLst>
      <p:ext uri="{BB962C8B-B14F-4D97-AF65-F5344CB8AC3E}">
        <p14:creationId xmlns:p14="http://schemas.microsoft.com/office/powerpoint/2010/main" val="260238435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9" r:id="rId18"/>
  </p:sldLayoutIdLst>
  <p:hf hdr="0" ftr="0" dt="0"/>
  <p:txStyles>
    <p:title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9123A6-69D8-96BE-334C-775DD1A07811}"/>
              </a:ext>
            </a:extLst>
          </p:cNvPr>
          <p:cNvSpPr>
            <a:spLocks noGrp="1"/>
          </p:cNvSpPr>
          <p:nvPr>
            <p:ph type="ctrTitle"/>
          </p:nvPr>
        </p:nvSpPr>
        <p:spPr>
          <a:xfrm>
            <a:off x="866216" y="1574800"/>
            <a:ext cx="6619244" cy="2610705"/>
          </a:xfrm>
        </p:spPr>
        <p:txBody>
          <a:bodyPr/>
          <a:lstStyle/>
          <a:p>
            <a:r>
              <a:rPr lang="uk-UA" dirty="0"/>
              <a:t>КНП «Хустський центр первинної медико-санітарної допомоги» Хустської міської ради Закарпатської області</a:t>
            </a:r>
          </a:p>
        </p:txBody>
      </p:sp>
      <p:pic>
        <p:nvPicPr>
          <p:cNvPr id="7" name="Рисунок 6">
            <a:extLst>
              <a:ext uri="{FF2B5EF4-FFF2-40B4-BE49-F238E27FC236}">
                <a16:creationId xmlns:a16="http://schemas.microsoft.com/office/drawing/2014/main" id="{CBE0363A-0951-F3A6-EBD9-00FD80623F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3511" y="871049"/>
            <a:ext cx="1372699" cy="3201548"/>
          </a:xfrm>
          <a:prstGeom prst="rect">
            <a:avLst/>
          </a:prstGeom>
        </p:spPr>
      </p:pic>
    </p:spTree>
    <p:extLst>
      <p:ext uri="{BB962C8B-B14F-4D97-AF65-F5344CB8AC3E}">
        <p14:creationId xmlns:p14="http://schemas.microsoft.com/office/powerpoint/2010/main" val="942283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452550" y="1311"/>
            <a:ext cx="8238900" cy="5616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br>
              <a:rPr lang="uk-UA" sz="3200" dirty="0">
                <a:latin typeface="Arial Black" panose="020B0A04020102020204" pitchFamily="34" charset="0"/>
              </a:rPr>
            </a:br>
            <a:r>
              <a:rPr lang="uk-UA" sz="3200" dirty="0">
                <a:latin typeface="Arial Black" panose="020B0A04020102020204" pitchFamily="34" charset="0"/>
              </a:rPr>
              <a:t>Бюджет  2025 рік</a:t>
            </a:r>
            <a:endParaRPr sz="3200" dirty="0">
              <a:latin typeface="Arial Black" panose="020B0A04020102020204" pitchFamily="34" charset="0"/>
            </a:endParaRPr>
          </a:p>
        </p:txBody>
      </p:sp>
      <p:sp>
        <p:nvSpPr>
          <p:cNvPr id="102" name="Google Shape;102;p17"/>
          <p:cNvSpPr/>
          <p:nvPr/>
        </p:nvSpPr>
        <p:spPr>
          <a:xfrm>
            <a:off x="5116433" y="1464043"/>
            <a:ext cx="2837501" cy="2000247"/>
          </a:xfrm>
          <a:prstGeom prst="hexagon">
            <a:avLst>
              <a:gd name="adj" fmla="val 25000"/>
              <a:gd name="vf" fmla="val 115470"/>
            </a:avLst>
          </a:prstGeom>
          <a:solidFill>
            <a:srgbClr val="00B0F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600" b="1" i="0" u="none" strike="noStrike" kern="0" cap="none" spc="0" normalizeH="0" baseline="0" noProof="0" dirty="0">
                <a:ln>
                  <a:noFill/>
                </a:ln>
                <a:solidFill>
                  <a:srgbClr val="FFFFFF"/>
                </a:solidFill>
                <a:effectLst/>
                <a:uLnTx/>
                <a:uFillTx/>
                <a:latin typeface="Arial" panose="020B0604020202020204" pitchFamily="34" charset="0"/>
                <a:ea typeface="Montserrat Medium"/>
                <a:cs typeface="Arial" panose="020B0604020202020204" pitchFamily="34" charset="0"/>
                <a:sym typeface="Montserrat Medium"/>
              </a:rPr>
              <a:t>Бюджет КНП</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600" b="1" i="0" u="none" strike="noStrike" kern="0" cap="none" spc="0" normalizeH="0" baseline="0" noProof="0" dirty="0">
                <a:ln>
                  <a:noFill/>
                </a:ln>
                <a:solidFill>
                  <a:srgbClr val="FFFFFF"/>
                </a:solidFill>
                <a:effectLst/>
                <a:uLnTx/>
                <a:uFillTx/>
                <a:latin typeface="Arial" panose="020B0604020202020204" pitchFamily="34" charset="0"/>
                <a:ea typeface="Montserrat Medium"/>
                <a:cs typeface="Arial" panose="020B0604020202020204" pitchFamily="34" charset="0"/>
                <a:sym typeface="Montserrat Medium"/>
              </a:rPr>
              <a:t>на 207,25 працівників</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3200" b="1" i="0" u="none" strike="noStrike" kern="0" cap="none" spc="0" normalizeH="0" baseline="0" noProof="0" dirty="0">
                <a:ln>
                  <a:noFill/>
                </a:ln>
                <a:solidFill>
                  <a:srgbClr val="FFFFFF"/>
                </a:solidFill>
                <a:effectLst/>
                <a:uLnTx/>
                <a:uFillTx/>
                <a:latin typeface="Arial" panose="020B0604020202020204" pitchFamily="34" charset="0"/>
                <a:ea typeface="Montserrat Medium"/>
                <a:cs typeface="Arial" panose="020B0604020202020204" pitchFamily="34" charset="0"/>
                <a:sym typeface="Montserrat Medium"/>
              </a:rPr>
              <a:t>4,122</a:t>
            </a:r>
            <a:r>
              <a:rPr kumimoji="0" lang="uk-UA" sz="1600" b="1" i="0" u="none" strike="noStrike" kern="0" cap="none" spc="0" normalizeH="0" baseline="0" noProof="0" dirty="0">
                <a:ln>
                  <a:noFill/>
                </a:ln>
                <a:solidFill>
                  <a:srgbClr val="FFFFFF"/>
                </a:solidFill>
                <a:effectLst/>
                <a:uLnTx/>
                <a:uFillTx/>
                <a:latin typeface="Arial" panose="020B0604020202020204" pitchFamily="34" charset="0"/>
                <a:ea typeface="Montserrat Medium"/>
                <a:cs typeface="Arial" panose="020B0604020202020204" pitchFamily="34" charset="0"/>
                <a:sym typeface="Montserrat Medium"/>
              </a:rPr>
              <a:t>млн. грн на місяць</a:t>
            </a:r>
          </a:p>
        </p:txBody>
      </p:sp>
      <p:sp>
        <p:nvSpPr>
          <p:cNvPr id="106" name="Google Shape;106;p17"/>
          <p:cNvSpPr/>
          <p:nvPr/>
        </p:nvSpPr>
        <p:spPr>
          <a:xfrm>
            <a:off x="1366130" y="3841233"/>
            <a:ext cx="127803" cy="13427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ndParaRPr>
          </a:p>
        </p:txBody>
      </p:sp>
      <p:sp>
        <p:nvSpPr>
          <p:cNvPr id="110" name="Google Shape;110;p17"/>
          <p:cNvSpPr/>
          <p:nvPr/>
        </p:nvSpPr>
        <p:spPr>
          <a:xfrm>
            <a:off x="648208" y="2557976"/>
            <a:ext cx="2179574" cy="1775082"/>
          </a:xfrm>
          <a:prstGeom prst="hexagon">
            <a:avLst>
              <a:gd name="adj" fmla="val 25000"/>
              <a:gd name="vf" fmla="val 115470"/>
            </a:avLst>
          </a:prstGeom>
          <a:solidFill>
            <a:srgbClr val="00B0F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400" b="1" i="0" u="none" strike="noStrike" kern="0" cap="none" spc="0" normalizeH="0" baseline="0" noProof="0" dirty="0">
                <a:ln>
                  <a:noFill/>
                </a:ln>
                <a:solidFill>
                  <a:srgbClr val="FFFFFF"/>
                </a:solidFill>
                <a:effectLst/>
                <a:uLnTx/>
                <a:uFillTx/>
                <a:latin typeface="Arial" panose="020B0604020202020204" pitchFamily="34" charset="0"/>
                <a:ea typeface="Montserrat Medium"/>
                <a:cs typeface="Arial" panose="020B0604020202020204" pitchFamily="34" charset="0"/>
                <a:sym typeface="Montserrat Medium"/>
              </a:rPr>
              <a:t>Бюджет КНП на 207,25 працівників</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800" b="1" i="0" u="none" strike="noStrike" kern="0" cap="none" spc="0" normalizeH="0" baseline="0" noProof="0" dirty="0">
                <a:ln>
                  <a:noFill/>
                </a:ln>
                <a:solidFill>
                  <a:schemeClr val="accent2">
                    <a:lumMod val="75000"/>
                  </a:schemeClr>
                </a:solidFill>
                <a:effectLst/>
                <a:uLnTx/>
                <a:uFillTx/>
                <a:latin typeface="Arial" panose="020B0604020202020204" pitchFamily="34" charset="0"/>
                <a:ea typeface="Montserrat Medium"/>
                <a:cs typeface="Arial" panose="020B0604020202020204" pitchFamily="34" charset="0"/>
                <a:sym typeface="Montserrat Medium"/>
              </a:rPr>
              <a:t>49,468</a:t>
            </a:r>
            <a:r>
              <a:rPr kumimoji="0" lang="uk-UA" sz="1400" b="1" i="0" u="none" strike="noStrike" kern="0" cap="none" spc="0" normalizeH="0" baseline="0" noProof="0" dirty="0">
                <a:ln>
                  <a:noFill/>
                </a:ln>
                <a:solidFill>
                  <a:schemeClr val="accent2">
                    <a:lumMod val="75000"/>
                  </a:schemeClr>
                </a:solidFill>
                <a:effectLst/>
                <a:uLnTx/>
                <a:uFillTx/>
                <a:latin typeface="Arial" panose="020B0604020202020204" pitchFamily="34" charset="0"/>
                <a:ea typeface="Montserrat Medium"/>
                <a:cs typeface="Arial" panose="020B0604020202020204" pitchFamily="34" charset="0"/>
                <a:sym typeface="Montserrat Medium"/>
              </a:rPr>
              <a:t>млн</a:t>
            </a:r>
            <a:r>
              <a:rPr kumimoji="0" lang="uk-UA" sz="1400" b="1" i="0" u="none" strike="noStrike" kern="0" cap="none" spc="0" normalizeH="0" baseline="0" noProof="0" dirty="0">
                <a:ln>
                  <a:noFill/>
                </a:ln>
                <a:solidFill>
                  <a:srgbClr val="FFFFFF"/>
                </a:solidFill>
                <a:effectLst/>
                <a:uLnTx/>
                <a:uFillTx/>
                <a:latin typeface="Arial" panose="020B0604020202020204" pitchFamily="34" charset="0"/>
                <a:ea typeface="Montserrat Medium"/>
                <a:cs typeface="Arial" panose="020B0604020202020204" pitchFamily="34" charset="0"/>
                <a:sym typeface="Montserrat Medium"/>
              </a:rPr>
              <a:t>. грн на рік</a:t>
            </a:r>
          </a:p>
        </p:txBody>
      </p:sp>
      <p:grpSp>
        <p:nvGrpSpPr>
          <p:cNvPr id="122" name="Google Shape;122;p17"/>
          <p:cNvGrpSpPr/>
          <p:nvPr/>
        </p:nvGrpSpPr>
        <p:grpSpPr>
          <a:xfrm>
            <a:off x="648208" y="581472"/>
            <a:ext cx="2179573" cy="1775081"/>
            <a:chOff x="2102897" y="1193788"/>
            <a:chExt cx="1371153" cy="1062900"/>
          </a:xfrm>
          <a:solidFill>
            <a:srgbClr val="00B0F0"/>
          </a:solidFill>
        </p:grpSpPr>
        <p:sp>
          <p:nvSpPr>
            <p:cNvPr id="123" name="Google Shape;123;p17"/>
            <p:cNvSpPr/>
            <p:nvPr/>
          </p:nvSpPr>
          <p:spPr>
            <a:xfrm>
              <a:off x="2102897" y="1193788"/>
              <a:ext cx="1371153" cy="1062900"/>
            </a:xfrm>
            <a:prstGeom prst="hexagon">
              <a:avLst>
                <a:gd name="adj" fmla="val 25000"/>
                <a:gd name="vf" fmla="val 115470"/>
              </a:avLst>
            </a:prstGeom>
            <a:grp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1400" b="1" i="0" u="none" strike="noStrike" kern="0" cap="none" spc="0" normalizeH="0" baseline="0" noProof="0" dirty="0">
                  <a:ln>
                    <a:noFill/>
                  </a:ln>
                  <a:solidFill>
                    <a:srgbClr val="FFFFFF"/>
                  </a:solidFill>
                  <a:effectLst/>
                  <a:uLnTx/>
                  <a:uFillTx/>
                  <a:latin typeface="Arial" panose="020B0604020202020204" pitchFamily="34" charset="0"/>
                  <a:ea typeface="Montserrat Medium"/>
                  <a:cs typeface="Arial" panose="020B0604020202020204" pitchFamily="34" charset="0"/>
                  <a:sym typeface="Montserrat Medium"/>
                </a:rPr>
                <a:t>Бюджет КНП 2025</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uk-UA" sz="2800" b="1" i="0" u="none" strike="noStrike" kern="0" cap="none" spc="0" normalizeH="0" baseline="0" noProof="0" dirty="0">
                  <a:ln>
                    <a:noFill/>
                  </a:ln>
                  <a:solidFill>
                    <a:schemeClr val="accent2">
                      <a:lumMod val="75000"/>
                    </a:schemeClr>
                  </a:solidFill>
                  <a:effectLst/>
                  <a:uLnTx/>
                  <a:uFillTx/>
                  <a:latin typeface="Arial" panose="020B0604020202020204" pitchFamily="34" charset="0"/>
                  <a:ea typeface="Montserrat Medium"/>
                  <a:cs typeface="Arial" panose="020B0604020202020204" pitchFamily="34" charset="0"/>
                  <a:sym typeface="Montserrat Medium"/>
                </a:rPr>
                <a:t>67,214</a:t>
              </a:r>
              <a:r>
                <a:rPr kumimoji="0" lang="uk-UA" sz="1400" b="1" i="0" u="none" strike="noStrike" kern="0" cap="none" spc="0" normalizeH="0" baseline="0" noProof="0" dirty="0">
                  <a:ln>
                    <a:noFill/>
                  </a:ln>
                  <a:solidFill>
                    <a:srgbClr val="FFFFFF"/>
                  </a:solidFill>
                  <a:effectLst/>
                  <a:uLnTx/>
                  <a:uFillTx/>
                  <a:latin typeface="Arial" panose="020B0604020202020204" pitchFamily="34" charset="0"/>
                  <a:ea typeface="Montserrat Medium"/>
                  <a:cs typeface="Arial" panose="020B0604020202020204" pitchFamily="34" charset="0"/>
                  <a:sym typeface="Montserrat Medium"/>
                </a:rPr>
                <a:t> млн. грн на рік</a:t>
              </a:r>
              <a:endParaRPr kumimoji="0" sz="1400" b="1" i="0" u="none" strike="noStrike" kern="0" cap="none" spc="0" normalizeH="0" baseline="0" noProof="0" dirty="0">
                <a:ln>
                  <a:noFill/>
                </a:ln>
                <a:solidFill>
                  <a:srgbClr val="FFFFFF"/>
                </a:solidFill>
                <a:effectLst/>
                <a:uLnTx/>
                <a:uFillTx/>
                <a:latin typeface="Arial" panose="020B0604020202020204" pitchFamily="34" charset="0"/>
                <a:ea typeface="Montserrat Medium"/>
                <a:cs typeface="Arial" panose="020B0604020202020204" pitchFamily="34" charset="0"/>
                <a:sym typeface="Montserrat Medium"/>
              </a:endParaRPr>
            </a:p>
          </p:txBody>
        </p:sp>
        <p:sp>
          <p:nvSpPr>
            <p:cNvPr id="124" name="Google Shape;124;p17"/>
            <p:cNvSpPr/>
            <p:nvPr/>
          </p:nvSpPr>
          <p:spPr>
            <a:xfrm>
              <a:off x="2815950" y="2110575"/>
              <a:ext cx="80400" cy="80400"/>
            </a:xfrm>
            <a:prstGeom prst="rect">
              <a:avLst/>
            </a:prstGeom>
            <a:grp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Montserrat Medium"/>
                <a:ea typeface="Montserrat Medium"/>
                <a:cs typeface="Montserrat Medium"/>
                <a:sym typeface="Montserrat Medium"/>
              </a:endParaRPr>
            </a:p>
          </p:txBody>
        </p:sp>
      </p:grpSp>
      <p:cxnSp>
        <p:nvCxnSpPr>
          <p:cNvPr id="152" name="Google Shape;152;p17"/>
          <p:cNvCxnSpPr>
            <a:stCxn id="102" idx="3"/>
            <a:endCxn id="123" idx="0"/>
          </p:cNvCxnSpPr>
          <p:nvPr/>
        </p:nvCxnSpPr>
        <p:spPr>
          <a:xfrm rot="10800000">
            <a:off x="2827781" y="1469013"/>
            <a:ext cx="2288652" cy="995154"/>
          </a:xfrm>
          <a:prstGeom prst="bentConnector3">
            <a:avLst>
              <a:gd name="adj1" fmla="val 28783"/>
            </a:avLst>
          </a:prstGeom>
          <a:noFill/>
          <a:ln w="12700" cap="flat" cmpd="sng">
            <a:solidFill>
              <a:schemeClr val="dk1"/>
            </a:solidFill>
            <a:prstDash val="solid"/>
            <a:round/>
            <a:headEnd type="none" w="med" len="med"/>
            <a:tailEnd type="none" w="med" len="med"/>
          </a:ln>
        </p:spPr>
      </p:cxnSp>
      <p:cxnSp>
        <p:nvCxnSpPr>
          <p:cNvPr id="153" name="Google Shape;153;p17"/>
          <p:cNvCxnSpPr>
            <a:endCxn id="110" idx="0"/>
          </p:cNvCxnSpPr>
          <p:nvPr/>
        </p:nvCxnSpPr>
        <p:spPr>
          <a:xfrm rot="10800000" flipV="1">
            <a:off x="2827783" y="2464165"/>
            <a:ext cx="1805481" cy="981351"/>
          </a:xfrm>
          <a:prstGeom prst="bentConnector3">
            <a:avLst>
              <a:gd name="adj1" fmla="val 9701"/>
            </a:avLst>
          </a:prstGeom>
          <a:noFill/>
          <a:ln w="12700" cap="flat" cmpd="sng">
            <a:solidFill>
              <a:schemeClr val="dk1"/>
            </a:solidFill>
            <a:prstDash val="solid"/>
            <a:round/>
            <a:headEnd type="none" w="med" len="med"/>
            <a:tailEnd type="none" w="med" len="med"/>
          </a:ln>
        </p:spPr>
      </p:cxnSp>
      <p:sp>
        <p:nvSpPr>
          <p:cNvPr id="2" name="Двойные круглые скобки 1"/>
          <p:cNvSpPr/>
          <p:nvPr/>
        </p:nvSpPr>
        <p:spPr>
          <a:xfrm>
            <a:off x="5116433" y="3479266"/>
            <a:ext cx="2837500" cy="1146521"/>
          </a:xfrm>
          <a:prstGeom prst="bracketPair">
            <a:avLst/>
          </a:prstGeom>
          <a:solidFill>
            <a:schemeClr val="accent1"/>
          </a:solidFill>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600" b="0" i="0" u="none" strike="noStrike" kern="0" cap="none" spc="0" normalizeH="0" baseline="0" noProof="0" dirty="0">
              <a:ln>
                <a:noFill/>
              </a:ln>
              <a:effectLst/>
              <a:uLnTx/>
              <a:uFillTx/>
              <a:latin typeface="Arial"/>
              <a:ea typeface="+mn-ea"/>
              <a:cs typeface="+mn-cs"/>
              <a:sym typeface="Arial"/>
            </a:endParaRPr>
          </a:p>
        </p:txBody>
      </p:sp>
      <p:sp>
        <p:nvSpPr>
          <p:cNvPr id="17" name="Google Shape;1229;p38"/>
          <p:cNvSpPr/>
          <p:nvPr/>
        </p:nvSpPr>
        <p:spPr>
          <a:xfrm rot="120000">
            <a:off x="4584345" y="2717955"/>
            <a:ext cx="720000" cy="720000"/>
          </a:xfrm>
          <a:custGeom>
            <a:avLst/>
            <a:gdLst/>
            <a:ahLst/>
            <a:cxnLst/>
            <a:rect l="l" t="t" r="r" b="b"/>
            <a:pathLst>
              <a:path w="20026" h="19273" extrusionOk="0">
                <a:moveTo>
                  <a:pt x="14841" y="2901"/>
                </a:moveTo>
                <a:cubicBezTo>
                  <a:pt x="15282" y="2901"/>
                  <a:pt x="15717" y="3074"/>
                  <a:pt x="16042" y="3397"/>
                </a:cubicBezTo>
                <a:cubicBezTo>
                  <a:pt x="16704" y="4059"/>
                  <a:pt x="16704" y="5131"/>
                  <a:pt x="16042" y="5794"/>
                </a:cubicBezTo>
                <a:cubicBezTo>
                  <a:pt x="15717" y="6118"/>
                  <a:pt x="15284" y="6290"/>
                  <a:pt x="14843" y="6290"/>
                </a:cubicBezTo>
                <a:cubicBezTo>
                  <a:pt x="14625" y="6290"/>
                  <a:pt x="14405" y="6248"/>
                  <a:pt x="14196" y="6161"/>
                </a:cubicBezTo>
                <a:cubicBezTo>
                  <a:pt x="13563" y="5899"/>
                  <a:pt x="13151" y="5282"/>
                  <a:pt x="13151" y="4595"/>
                </a:cubicBezTo>
                <a:cubicBezTo>
                  <a:pt x="13151" y="3912"/>
                  <a:pt x="13563" y="3294"/>
                  <a:pt x="14196" y="3029"/>
                </a:cubicBezTo>
                <a:cubicBezTo>
                  <a:pt x="14404" y="2943"/>
                  <a:pt x="14623" y="2901"/>
                  <a:pt x="14841" y="2901"/>
                </a:cubicBezTo>
                <a:close/>
                <a:moveTo>
                  <a:pt x="10859" y="4837"/>
                </a:moveTo>
                <a:cubicBezTo>
                  <a:pt x="11001" y="4837"/>
                  <a:pt x="11142" y="4890"/>
                  <a:pt x="11251" y="4996"/>
                </a:cubicBezTo>
                <a:lnTo>
                  <a:pt x="12049" y="5794"/>
                </a:lnTo>
                <a:cubicBezTo>
                  <a:pt x="12269" y="6014"/>
                  <a:pt x="12269" y="6372"/>
                  <a:pt x="12049" y="6592"/>
                </a:cubicBezTo>
                <a:cubicBezTo>
                  <a:pt x="11939" y="6702"/>
                  <a:pt x="11794" y="6757"/>
                  <a:pt x="11650" y="6757"/>
                </a:cubicBezTo>
                <a:cubicBezTo>
                  <a:pt x="11505" y="6757"/>
                  <a:pt x="11361" y="6702"/>
                  <a:pt x="11251" y="6592"/>
                </a:cubicBezTo>
                <a:lnTo>
                  <a:pt x="10453" y="5794"/>
                </a:lnTo>
                <a:cubicBezTo>
                  <a:pt x="10239" y="5571"/>
                  <a:pt x="10242" y="5219"/>
                  <a:pt x="10459" y="5002"/>
                </a:cubicBezTo>
                <a:cubicBezTo>
                  <a:pt x="10570" y="4892"/>
                  <a:pt x="10715" y="4837"/>
                  <a:pt x="10859" y="4837"/>
                </a:cubicBezTo>
                <a:close/>
                <a:moveTo>
                  <a:pt x="13255" y="7232"/>
                </a:moveTo>
                <a:cubicBezTo>
                  <a:pt x="13396" y="7232"/>
                  <a:pt x="13538" y="7284"/>
                  <a:pt x="13648" y="7390"/>
                </a:cubicBezTo>
                <a:lnTo>
                  <a:pt x="14446" y="8188"/>
                </a:lnTo>
                <a:cubicBezTo>
                  <a:pt x="14665" y="8411"/>
                  <a:pt x="14665" y="8766"/>
                  <a:pt x="14446" y="8989"/>
                </a:cubicBezTo>
                <a:cubicBezTo>
                  <a:pt x="14336" y="9099"/>
                  <a:pt x="14191" y="9154"/>
                  <a:pt x="14047" y="9154"/>
                </a:cubicBezTo>
                <a:cubicBezTo>
                  <a:pt x="13902" y="9154"/>
                  <a:pt x="13758" y="9099"/>
                  <a:pt x="13648" y="8989"/>
                </a:cubicBezTo>
                <a:lnTo>
                  <a:pt x="12850" y="8188"/>
                </a:lnTo>
                <a:cubicBezTo>
                  <a:pt x="12633" y="7968"/>
                  <a:pt x="12636" y="7616"/>
                  <a:pt x="12856" y="7399"/>
                </a:cubicBezTo>
                <a:cubicBezTo>
                  <a:pt x="12966" y="7287"/>
                  <a:pt x="13110" y="7232"/>
                  <a:pt x="13255" y="7232"/>
                </a:cubicBezTo>
                <a:close/>
                <a:moveTo>
                  <a:pt x="10846" y="8029"/>
                </a:moveTo>
                <a:cubicBezTo>
                  <a:pt x="10991" y="8029"/>
                  <a:pt x="11135" y="8084"/>
                  <a:pt x="11245" y="8194"/>
                </a:cubicBezTo>
                <a:cubicBezTo>
                  <a:pt x="11462" y="8411"/>
                  <a:pt x="11465" y="8763"/>
                  <a:pt x="11251" y="8986"/>
                </a:cubicBezTo>
                <a:lnTo>
                  <a:pt x="11251" y="8989"/>
                </a:lnTo>
                <a:lnTo>
                  <a:pt x="10778" y="9461"/>
                </a:lnTo>
                <a:cubicBezTo>
                  <a:pt x="11088" y="10106"/>
                  <a:pt x="10959" y="10874"/>
                  <a:pt x="10453" y="11383"/>
                </a:cubicBezTo>
                <a:cubicBezTo>
                  <a:pt x="10343" y="11493"/>
                  <a:pt x="10198" y="11548"/>
                  <a:pt x="10054" y="11548"/>
                </a:cubicBezTo>
                <a:cubicBezTo>
                  <a:pt x="9909" y="11548"/>
                  <a:pt x="9765" y="11493"/>
                  <a:pt x="9655" y="11383"/>
                </a:cubicBezTo>
                <a:cubicBezTo>
                  <a:pt x="9435" y="11163"/>
                  <a:pt x="9435" y="10804"/>
                  <a:pt x="9655" y="10585"/>
                </a:cubicBezTo>
                <a:cubicBezTo>
                  <a:pt x="10010" y="10229"/>
                  <a:pt x="9757" y="9621"/>
                  <a:pt x="9254" y="9621"/>
                </a:cubicBezTo>
                <a:cubicBezTo>
                  <a:pt x="8751" y="9621"/>
                  <a:pt x="8498" y="10229"/>
                  <a:pt x="8857" y="10585"/>
                </a:cubicBezTo>
                <a:cubicBezTo>
                  <a:pt x="9441" y="11166"/>
                  <a:pt x="9519" y="12084"/>
                  <a:pt x="9043" y="12756"/>
                </a:cubicBezTo>
                <a:cubicBezTo>
                  <a:pt x="8717" y="13218"/>
                  <a:pt x="8196" y="13472"/>
                  <a:pt x="7661" y="13472"/>
                </a:cubicBezTo>
                <a:cubicBezTo>
                  <a:pt x="7415" y="13472"/>
                  <a:pt x="7167" y="13419"/>
                  <a:pt x="6933" y="13307"/>
                </a:cubicBezTo>
                <a:lnTo>
                  <a:pt x="6460" y="13777"/>
                </a:lnTo>
                <a:cubicBezTo>
                  <a:pt x="6351" y="13882"/>
                  <a:pt x="6210" y="13935"/>
                  <a:pt x="6068" y="13935"/>
                </a:cubicBezTo>
                <a:cubicBezTo>
                  <a:pt x="5924" y="13935"/>
                  <a:pt x="5779" y="13880"/>
                  <a:pt x="5668" y="13771"/>
                </a:cubicBezTo>
                <a:cubicBezTo>
                  <a:pt x="5451" y="13551"/>
                  <a:pt x="5448" y="13198"/>
                  <a:pt x="5662" y="12979"/>
                </a:cubicBezTo>
                <a:lnTo>
                  <a:pt x="6135" y="12506"/>
                </a:lnTo>
                <a:cubicBezTo>
                  <a:pt x="5824" y="11861"/>
                  <a:pt x="5957" y="11091"/>
                  <a:pt x="6460" y="10582"/>
                </a:cubicBezTo>
                <a:cubicBezTo>
                  <a:pt x="6570" y="10476"/>
                  <a:pt x="6711" y="10424"/>
                  <a:pt x="6852" y="10424"/>
                </a:cubicBezTo>
                <a:cubicBezTo>
                  <a:pt x="6997" y="10424"/>
                  <a:pt x="7142" y="10479"/>
                  <a:pt x="7252" y="10591"/>
                </a:cubicBezTo>
                <a:cubicBezTo>
                  <a:pt x="7469" y="10808"/>
                  <a:pt x="7472" y="11160"/>
                  <a:pt x="7258" y="11383"/>
                </a:cubicBezTo>
                <a:cubicBezTo>
                  <a:pt x="6902" y="11738"/>
                  <a:pt x="7155" y="12346"/>
                  <a:pt x="7658" y="12346"/>
                </a:cubicBezTo>
                <a:cubicBezTo>
                  <a:pt x="8161" y="12346"/>
                  <a:pt x="8414" y="11738"/>
                  <a:pt x="8059" y="11383"/>
                </a:cubicBezTo>
                <a:cubicBezTo>
                  <a:pt x="7475" y="10798"/>
                  <a:pt x="7393" y="9883"/>
                  <a:pt x="7869" y="9209"/>
                </a:cubicBezTo>
                <a:cubicBezTo>
                  <a:pt x="8195" y="8749"/>
                  <a:pt x="8716" y="8495"/>
                  <a:pt x="9251" y="8495"/>
                </a:cubicBezTo>
                <a:cubicBezTo>
                  <a:pt x="9497" y="8495"/>
                  <a:pt x="9746" y="8549"/>
                  <a:pt x="9980" y="8660"/>
                </a:cubicBezTo>
                <a:lnTo>
                  <a:pt x="10453" y="8188"/>
                </a:lnTo>
                <a:cubicBezTo>
                  <a:pt x="10563" y="8082"/>
                  <a:pt x="10705" y="8029"/>
                  <a:pt x="10846" y="8029"/>
                </a:cubicBezTo>
                <a:close/>
                <a:moveTo>
                  <a:pt x="13208" y="0"/>
                </a:moveTo>
                <a:cubicBezTo>
                  <a:pt x="11632" y="0"/>
                  <a:pt x="10059" y="597"/>
                  <a:pt x="8857" y="1801"/>
                </a:cubicBezTo>
                <a:lnTo>
                  <a:pt x="8456" y="2201"/>
                </a:lnTo>
                <a:lnTo>
                  <a:pt x="9655" y="3397"/>
                </a:lnTo>
                <a:cubicBezTo>
                  <a:pt x="9869" y="3620"/>
                  <a:pt x="9866" y="3972"/>
                  <a:pt x="9646" y="4189"/>
                </a:cubicBezTo>
                <a:cubicBezTo>
                  <a:pt x="9536" y="4300"/>
                  <a:pt x="9391" y="4356"/>
                  <a:pt x="9246" y="4356"/>
                </a:cubicBezTo>
                <a:cubicBezTo>
                  <a:pt x="9106" y="4356"/>
                  <a:pt x="8965" y="4303"/>
                  <a:pt x="8857" y="4198"/>
                </a:cubicBezTo>
                <a:lnTo>
                  <a:pt x="7658" y="2999"/>
                </a:lnTo>
                <a:lnTo>
                  <a:pt x="663" y="9994"/>
                </a:lnTo>
                <a:cubicBezTo>
                  <a:pt x="1" y="10654"/>
                  <a:pt x="1" y="11726"/>
                  <a:pt x="663" y="12388"/>
                </a:cubicBezTo>
                <a:lnTo>
                  <a:pt x="7053" y="18775"/>
                </a:lnTo>
                <a:cubicBezTo>
                  <a:pt x="7383" y="19107"/>
                  <a:pt x="7816" y="19272"/>
                  <a:pt x="8249" y="19272"/>
                </a:cubicBezTo>
                <a:cubicBezTo>
                  <a:pt x="8682" y="19272"/>
                  <a:pt x="9116" y="19107"/>
                  <a:pt x="9447" y="18775"/>
                </a:cubicBezTo>
                <a:lnTo>
                  <a:pt x="16442" y="11783"/>
                </a:lnTo>
                <a:lnTo>
                  <a:pt x="15244" y="10585"/>
                </a:lnTo>
                <a:cubicBezTo>
                  <a:pt x="15030" y="10362"/>
                  <a:pt x="15033" y="10010"/>
                  <a:pt x="15250" y="9793"/>
                </a:cubicBezTo>
                <a:cubicBezTo>
                  <a:pt x="15361" y="9683"/>
                  <a:pt x="15506" y="9628"/>
                  <a:pt x="15650" y="9628"/>
                </a:cubicBezTo>
                <a:cubicBezTo>
                  <a:pt x="15792" y="9628"/>
                  <a:pt x="15933" y="9681"/>
                  <a:pt x="16042" y="9787"/>
                </a:cubicBezTo>
                <a:lnTo>
                  <a:pt x="17240" y="10982"/>
                </a:lnTo>
                <a:lnTo>
                  <a:pt x="17641" y="10585"/>
                </a:lnTo>
                <a:cubicBezTo>
                  <a:pt x="19923" y="8299"/>
                  <a:pt x="20025" y="4677"/>
                  <a:pt x="17999" y="2240"/>
                </a:cubicBezTo>
                <a:lnTo>
                  <a:pt x="19237" y="1003"/>
                </a:lnTo>
                <a:cubicBezTo>
                  <a:pt x="19456" y="783"/>
                  <a:pt x="19456" y="425"/>
                  <a:pt x="19237" y="205"/>
                </a:cubicBezTo>
                <a:cubicBezTo>
                  <a:pt x="19127" y="95"/>
                  <a:pt x="18982" y="40"/>
                  <a:pt x="18838" y="40"/>
                </a:cubicBezTo>
                <a:cubicBezTo>
                  <a:pt x="18693" y="40"/>
                  <a:pt x="18548" y="95"/>
                  <a:pt x="18439" y="205"/>
                </a:cubicBezTo>
                <a:lnTo>
                  <a:pt x="17198" y="1443"/>
                </a:lnTo>
                <a:cubicBezTo>
                  <a:pt x="16045" y="483"/>
                  <a:pt x="14625" y="0"/>
                  <a:pt x="132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Tree>
    <p:extLst>
      <p:ext uri="{BB962C8B-B14F-4D97-AF65-F5344CB8AC3E}">
        <p14:creationId xmlns:p14="http://schemas.microsoft.com/office/powerpoint/2010/main" val="1238177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ідзаголовок 6">
            <a:extLst>
              <a:ext uri="{FF2B5EF4-FFF2-40B4-BE49-F238E27FC236}">
                <a16:creationId xmlns:a16="http://schemas.microsoft.com/office/drawing/2014/main" id="{F6DEBB18-957E-4E18-A1A7-1E93F67184AA}"/>
              </a:ext>
            </a:extLst>
          </p:cNvPr>
          <p:cNvSpPr>
            <a:spLocks noGrp="1"/>
          </p:cNvSpPr>
          <p:nvPr>
            <p:ph type="subTitle" idx="1"/>
          </p:nvPr>
        </p:nvSpPr>
        <p:spPr>
          <a:xfrm>
            <a:off x="681790" y="1443789"/>
            <a:ext cx="3529263" cy="3699710"/>
          </a:xfrm>
        </p:spPr>
        <p:txBody>
          <a:bodyPr/>
          <a:lstStyle/>
          <a:p>
            <a:pPr marL="139700" marR="0" lvl="0" indent="0" algn="l" defTabSz="914400" rtl="0" eaLnBrk="1" fontAlgn="auto" latinLnBrk="0" hangingPunct="1">
              <a:lnSpc>
                <a:spcPct val="115000"/>
              </a:lnSpc>
              <a:spcBef>
                <a:spcPts val="0"/>
              </a:spcBef>
              <a:spcAft>
                <a:spcPts val="0"/>
              </a:spcAft>
              <a:buClr>
                <a:srgbClr val="000000"/>
              </a:buClr>
              <a:buSzPts val="1400"/>
              <a:tabLst/>
              <a:defRPr/>
            </a:pPr>
            <a:r>
              <a:rPr kumimoji="0" lang="uk-UA" sz="1400" b="0" i="0" u="none" strike="noStrike" kern="0" cap="none" spc="0" normalizeH="0" baseline="0" noProof="0" dirty="0">
                <a:ln>
                  <a:noFill/>
                </a:ln>
                <a:solidFill>
                  <a:schemeClr val="bg1">
                    <a:lumMod val="85000"/>
                  </a:schemeClr>
                </a:solidFill>
                <a:effectLst/>
                <a:uLnTx/>
                <a:uFillTx/>
                <a:latin typeface="Montserrat Medium"/>
                <a:sym typeface="Montserrat Medium"/>
              </a:rPr>
              <a:t>        </a:t>
            </a:r>
            <a:r>
              <a:rPr kumimoji="0" lang="uk-UA" sz="1400" i="0" u="none" strike="noStrike" kern="0" cap="none" spc="0" normalizeH="0" baseline="0" noProof="0" dirty="0">
                <a:ln>
                  <a:noFill/>
                </a:ln>
                <a:solidFill>
                  <a:schemeClr val="bg1">
                    <a:lumMod val="85000"/>
                  </a:schemeClr>
                </a:solidFill>
                <a:effectLst/>
                <a:uLnTx/>
                <a:uFillTx/>
                <a:latin typeface="Montserrat Medium"/>
                <a:sym typeface="Montserrat Medium"/>
              </a:rPr>
              <a:t>Сильні сторони</a:t>
            </a:r>
          </a:p>
          <a:p>
            <a:pPr marL="139700" marR="0" lvl="0" indent="0" algn="l" defTabSz="914400" rtl="0" eaLnBrk="1" fontAlgn="auto" latinLnBrk="0" hangingPunct="1">
              <a:lnSpc>
                <a:spcPct val="115000"/>
              </a:lnSpc>
              <a:spcBef>
                <a:spcPts val="0"/>
              </a:spcBef>
              <a:spcAft>
                <a:spcPts val="0"/>
              </a:spcAft>
              <a:buClr>
                <a:srgbClr val="000000"/>
              </a:buClr>
              <a:buSzPts val="1400"/>
              <a:buFont typeface="Montserrat Medium"/>
              <a:buNone/>
              <a:tabLst/>
              <a:defRPr/>
            </a:pPr>
            <a:r>
              <a:rPr kumimoji="0" lang="uk-UA" sz="1200" b="0" i="0" u="none" strike="noStrike" kern="0" cap="none" spc="0" normalizeH="0" baseline="0" noProof="0" dirty="0">
                <a:ln>
                  <a:noFill/>
                </a:ln>
                <a:solidFill>
                  <a:schemeClr val="tx1"/>
                </a:solidFill>
                <a:effectLst/>
                <a:uLnTx/>
                <a:uFillTx/>
                <a:latin typeface="Montserrat Medium"/>
                <a:sym typeface="Montserrat Medium"/>
              </a:rPr>
              <a:t>-</a:t>
            </a:r>
            <a:r>
              <a:rPr kumimoji="0" lang="uk-UA" sz="12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ontserrat Medium"/>
                <a:sym typeface="Montserrat Medium"/>
              </a:rPr>
              <a:t>Мережа структурних підрозділів наближена до пацієнтів(20 амбулаторій)</a:t>
            </a:r>
          </a:p>
          <a:p>
            <a:pPr marL="139700" marR="0" lvl="0" indent="0" algn="l" defTabSz="914400" rtl="0" eaLnBrk="1" fontAlgn="auto" latinLnBrk="0" hangingPunct="1">
              <a:lnSpc>
                <a:spcPct val="115000"/>
              </a:lnSpc>
              <a:spcBef>
                <a:spcPts val="0"/>
              </a:spcBef>
              <a:spcAft>
                <a:spcPts val="0"/>
              </a:spcAft>
              <a:buClr>
                <a:srgbClr val="000000"/>
              </a:buClr>
              <a:buSzPts val="1400"/>
              <a:buFont typeface="Montserrat Medium"/>
              <a:buNone/>
              <a:tabLst/>
              <a:defRPr/>
            </a:pPr>
            <a:r>
              <a:rPr kumimoji="0" lang="uk-UA" sz="12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ontserrat Medium"/>
                <a:sym typeface="Montserrat Medium"/>
              </a:rPr>
              <a:t>-Наявність автотранспорту</a:t>
            </a:r>
          </a:p>
          <a:p>
            <a:pPr marL="139700" marR="0" lvl="0" indent="0" algn="l" defTabSz="914400" rtl="0" eaLnBrk="1" fontAlgn="auto" latinLnBrk="0" hangingPunct="1">
              <a:lnSpc>
                <a:spcPct val="115000"/>
              </a:lnSpc>
              <a:spcBef>
                <a:spcPts val="0"/>
              </a:spcBef>
              <a:spcAft>
                <a:spcPts val="0"/>
              </a:spcAft>
              <a:buClr>
                <a:srgbClr val="000000"/>
              </a:buClr>
              <a:buSzPts val="1400"/>
              <a:buFont typeface="Montserrat Medium"/>
              <a:buNone/>
              <a:tabLst/>
              <a:defRPr/>
            </a:pPr>
            <a:r>
              <a:rPr kumimoji="0" lang="uk-UA" sz="12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ontserrat Medium"/>
                <a:sym typeface="Montserrat Medium"/>
              </a:rPr>
              <a:t>-Достатня кількість компетентного персоналу орієнтована на потреби пацієнта</a:t>
            </a:r>
          </a:p>
          <a:p>
            <a:pPr marL="139700" marR="0" lvl="0" indent="0" algn="l" defTabSz="914400" rtl="0" eaLnBrk="1" fontAlgn="auto" latinLnBrk="0" hangingPunct="1">
              <a:lnSpc>
                <a:spcPct val="115000"/>
              </a:lnSpc>
              <a:spcBef>
                <a:spcPts val="0"/>
              </a:spcBef>
              <a:spcAft>
                <a:spcPts val="0"/>
              </a:spcAft>
              <a:buClr>
                <a:srgbClr val="000000"/>
              </a:buClr>
              <a:buSzPts val="1400"/>
              <a:buFont typeface="Montserrat Medium"/>
              <a:buNone/>
              <a:tabLst/>
              <a:defRPr/>
            </a:pPr>
            <a:r>
              <a:rPr kumimoji="0" lang="uk-UA" sz="12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ontserrat Medium"/>
                <a:sym typeface="Montserrat Medium"/>
              </a:rPr>
              <a:t>-Комунікативні навички персоналу у вирішенні конфліктів</a:t>
            </a:r>
          </a:p>
          <a:p>
            <a:pPr marL="139700" marR="0" lvl="0" indent="0" algn="l" defTabSz="914400" rtl="0" eaLnBrk="1" fontAlgn="auto" latinLnBrk="0" hangingPunct="1">
              <a:lnSpc>
                <a:spcPct val="115000"/>
              </a:lnSpc>
              <a:spcBef>
                <a:spcPts val="0"/>
              </a:spcBef>
              <a:spcAft>
                <a:spcPts val="0"/>
              </a:spcAft>
              <a:buClr>
                <a:srgbClr val="000000"/>
              </a:buClr>
              <a:buSzPts val="1400"/>
              <a:buFont typeface="Montserrat Medium"/>
              <a:buNone/>
              <a:tabLst/>
              <a:defRPr/>
            </a:pPr>
            <a:r>
              <a:rPr kumimoji="0" lang="uk-UA" sz="12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ontserrat Medium"/>
                <a:sym typeface="Montserrat Medium"/>
              </a:rPr>
              <a:t>-Комфортний клімат у колективі, колегіальність</a:t>
            </a:r>
          </a:p>
          <a:p>
            <a:pPr marL="139700" marR="0" lvl="0" indent="0" algn="l" defTabSz="914400" rtl="0" eaLnBrk="1" fontAlgn="auto" latinLnBrk="0" hangingPunct="1">
              <a:lnSpc>
                <a:spcPct val="115000"/>
              </a:lnSpc>
              <a:spcBef>
                <a:spcPts val="0"/>
              </a:spcBef>
              <a:spcAft>
                <a:spcPts val="0"/>
              </a:spcAft>
              <a:buClr>
                <a:srgbClr val="000000"/>
              </a:buClr>
              <a:buSzPts val="1400"/>
              <a:buFont typeface="Montserrat Medium"/>
              <a:buNone/>
              <a:tabLst/>
              <a:defRPr/>
            </a:pPr>
            <a:r>
              <a:rPr kumimoji="0" lang="uk-UA" sz="12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ontserrat Medium"/>
                <a:sym typeface="Montserrat Medium"/>
              </a:rPr>
              <a:t>-Покриття інтернет мережею та ПК для роботи в ЕСОЗ</a:t>
            </a:r>
          </a:p>
          <a:p>
            <a:pPr marL="311150" lvl="0" indent="-171450" algn="l">
              <a:lnSpc>
                <a:spcPct val="115000"/>
              </a:lnSpc>
              <a:buClr>
                <a:srgbClr val="000000"/>
              </a:buClr>
              <a:buSzPts val="1400"/>
              <a:buFontTx/>
              <a:buChar char="-"/>
              <a:defRPr/>
            </a:pPr>
            <a:r>
              <a:rPr lang="ru-RU" sz="1200" b="0" dirty="0" err="1">
                <a:solidFill>
                  <a:schemeClr val="tx1"/>
                </a:solidFill>
                <a:effectLst>
                  <a:outerShdw blurRad="38100" dist="38100" dir="2700000" algn="tl">
                    <a:srgbClr val="000000">
                      <a:alpha val="43137"/>
                    </a:srgbClr>
                  </a:outerShdw>
                </a:effectLst>
                <a:latin typeface="Montserrat Medium"/>
                <a:sym typeface="Montserrat Medium"/>
              </a:rPr>
              <a:t>висока</a:t>
            </a:r>
            <a:r>
              <a:rPr lang="ru-RU" sz="1200" b="0" dirty="0">
                <a:solidFill>
                  <a:schemeClr val="tx1"/>
                </a:solidFill>
                <a:effectLst>
                  <a:outerShdw blurRad="38100" dist="38100" dir="2700000" algn="tl">
                    <a:srgbClr val="000000">
                      <a:alpha val="43137"/>
                    </a:srgbClr>
                  </a:outerShdw>
                </a:effectLst>
                <a:latin typeface="Montserrat Medium"/>
                <a:sym typeface="Montserrat Medium"/>
              </a:rPr>
              <a:t> </a:t>
            </a:r>
            <a:r>
              <a:rPr lang="ru-RU" sz="1200" b="0" dirty="0" err="1">
                <a:solidFill>
                  <a:schemeClr val="tx1"/>
                </a:solidFill>
                <a:effectLst>
                  <a:outerShdw blurRad="38100" dist="38100" dir="2700000" algn="tl">
                    <a:srgbClr val="000000">
                      <a:alpha val="43137"/>
                    </a:srgbClr>
                  </a:outerShdw>
                </a:effectLst>
                <a:latin typeface="Montserrat Medium"/>
                <a:sym typeface="Montserrat Medium"/>
              </a:rPr>
              <a:t>якість</a:t>
            </a:r>
            <a:r>
              <a:rPr lang="ru-RU" sz="1200" b="0" dirty="0">
                <a:solidFill>
                  <a:schemeClr val="tx1"/>
                </a:solidFill>
                <a:effectLst>
                  <a:outerShdw blurRad="38100" dist="38100" dir="2700000" algn="tl">
                    <a:srgbClr val="000000">
                      <a:alpha val="43137"/>
                    </a:srgbClr>
                  </a:outerShdw>
                </a:effectLst>
                <a:latin typeface="Montserrat Medium"/>
                <a:sym typeface="Montserrat Medium"/>
              </a:rPr>
              <a:t> </a:t>
            </a:r>
            <a:r>
              <a:rPr lang="ru-RU" sz="1200" b="0" dirty="0" err="1">
                <a:solidFill>
                  <a:schemeClr val="tx1"/>
                </a:solidFill>
                <a:effectLst>
                  <a:outerShdw blurRad="38100" dist="38100" dir="2700000" algn="tl">
                    <a:srgbClr val="000000">
                      <a:alpha val="43137"/>
                    </a:srgbClr>
                  </a:outerShdw>
                </a:effectLst>
                <a:latin typeface="Montserrat Medium"/>
                <a:sym typeface="Montserrat Medium"/>
              </a:rPr>
              <a:t>надання</a:t>
            </a:r>
            <a:r>
              <a:rPr lang="ru-RU" sz="1200" b="0" dirty="0">
                <a:solidFill>
                  <a:schemeClr val="tx1"/>
                </a:solidFill>
                <a:effectLst>
                  <a:outerShdw blurRad="38100" dist="38100" dir="2700000" algn="tl">
                    <a:srgbClr val="000000">
                      <a:alpha val="43137"/>
                    </a:srgbClr>
                  </a:outerShdw>
                </a:effectLst>
                <a:latin typeface="Montserrat Medium"/>
                <a:sym typeface="Montserrat Medium"/>
              </a:rPr>
              <a:t> </a:t>
            </a:r>
            <a:r>
              <a:rPr lang="ru-RU" sz="1200" b="0" dirty="0" err="1">
                <a:solidFill>
                  <a:schemeClr val="tx1"/>
                </a:solidFill>
                <a:effectLst>
                  <a:outerShdw blurRad="38100" dist="38100" dir="2700000" algn="tl">
                    <a:srgbClr val="000000">
                      <a:alpha val="43137"/>
                    </a:srgbClr>
                  </a:outerShdw>
                </a:effectLst>
                <a:latin typeface="Montserrat Medium"/>
                <a:sym typeface="Montserrat Medium"/>
              </a:rPr>
              <a:t>своїх</a:t>
            </a:r>
            <a:r>
              <a:rPr lang="ru-RU" sz="1200" b="0" dirty="0">
                <a:solidFill>
                  <a:schemeClr val="tx1"/>
                </a:solidFill>
                <a:effectLst>
                  <a:outerShdw blurRad="38100" dist="38100" dir="2700000" algn="tl">
                    <a:srgbClr val="000000">
                      <a:alpha val="43137"/>
                    </a:srgbClr>
                  </a:outerShdw>
                </a:effectLst>
                <a:latin typeface="Montserrat Medium"/>
                <a:sym typeface="Montserrat Medium"/>
              </a:rPr>
              <a:t>  </a:t>
            </a:r>
            <a:r>
              <a:rPr lang="ru-RU" sz="1200" b="0" dirty="0" err="1">
                <a:solidFill>
                  <a:schemeClr val="tx1"/>
                </a:solidFill>
                <a:effectLst>
                  <a:outerShdw blurRad="38100" dist="38100" dir="2700000" algn="tl">
                    <a:srgbClr val="000000">
                      <a:alpha val="43137"/>
                    </a:srgbClr>
                  </a:outerShdw>
                </a:effectLst>
                <a:latin typeface="Montserrat Medium"/>
                <a:sym typeface="Montserrat Medium"/>
              </a:rPr>
              <a:t>послуг</a:t>
            </a:r>
            <a:r>
              <a:rPr lang="ru-RU" sz="1200" b="0" dirty="0">
                <a:solidFill>
                  <a:schemeClr val="tx1"/>
                </a:solidFill>
                <a:effectLst>
                  <a:outerShdw blurRad="38100" dist="38100" dir="2700000" algn="tl">
                    <a:srgbClr val="000000">
                      <a:alpha val="43137"/>
                    </a:srgbClr>
                  </a:outerShdw>
                </a:effectLst>
                <a:latin typeface="Montserrat Medium"/>
                <a:sym typeface="Montserrat Medium"/>
              </a:rPr>
              <a:t>, </a:t>
            </a:r>
            <a:r>
              <a:rPr lang="ru-RU" sz="1200" b="0" dirty="0" err="1">
                <a:solidFill>
                  <a:schemeClr val="tx1"/>
                </a:solidFill>
                <a:effectLst>
                  <a:outerShdw blurRad="38100" dist="38100" dir="2700000" algn="tl">
                    <a:srgbClr val="000000">
                      <a:alpha val="43137"/>
                    </a:srgbClr>
                  </a:outerShdw>
                </a:effectLst>
                <a:latin typeface="Montserrat Medium"/>
                <a:sym typeface="Montserrat Medium"/>
              </a:rPr>
              <a:t>відповідальне</a:t>
            </a:r>
            <a:r>
              <a:rPr lang="ru-RU" sz="1200" b="0" dirty="0">
                <a:solidFill>
                  <a:schemeClr val="tx1"/>
                </a:solidFill>
                <a:effectLst>
                  <a:outerShdw blurRad="38100" dist="38100" dir="2700000" algn="tl">
                    <a:srgbClr val="000000">
                      <a:alpha val="43137"/>
                    </a:srgbClr>
                  </a:outerShdw>
                </a:effectLst>
                <a:latin typeface="Montserrat Medium"/>
                <a:sym typeface="Montserrat Medium"/>
              </a:rPr>
              <a:t> </a:t>
            </a:r>
            <a:r>
              <a:rPr lang="ru-RU" sz="1200" b="0" dirty="0" err="1">
                <a:solidFill>
                  <a:schemeClr val="tx1"/>
                </a:solidFill>
                <a:effectLst>
                  <a:outerShdw blurRad="38100" dist="38100" dir="2700000" algn="tl">
                    <a:srgbClr val="000000">
                      <a:alpha val="43137"/>
                    </a:srgbClr>
                  </a:outerShdw>
                </a:effectLst>
                <a:latin typeface="Montserrat Medium"/>
                <a:sym typeface="Montserrat Medium"/>
              </a:rPr>
              <a:t>ставлення</a:t>
            </a:r>
            <a:r>
              <a:rPr lang="ru-RU" sz="1200" b="0" dirty="0">
                <a:solidFill>
                  <a:schemeClr val="tx1"/>
                </a:solidFill>
                <a:effectLst>
                  <a:outerShdw blurRad="38100" dist="38100" dir="2700000" algn="tl">
                    <a:srgbClr val="000000">
                      <a:alpha val="43137"/>
                    </a:srgbClr>
                  </a:outerShdw>
                </a:effectLst>
                <a:latin typeface="Montserrat Medium"/>
                <a:sym typeface="Montserrat Medium"/>
              </a:rPr>
              <a:t>  до кожного </a:t>
            </a:r>
            <a:r>
              <a:rPr lang="ru-RU" sz="1200" b="0" dirty="0" err="1">
                <a:solidFill>
                  <a:schemeClr val="tx1"/>
                </a:solidFill>
                <a:effectLst>
                  <a:outerShdw blurRad="38100" dist="38100" dir="2700000" algn="tl">
                    <a:srgbClr val="000000">
                      <a:alpha val="43137"/>
                    </a:srgbClr>
                  </a:outerShdw>
                </a:effectLst>
                <a:latin typeface="Montserrat Medium"/>
                <a:sym typeface="Montserrat Medium"/>
              </a:rPr>
              <a:t>пацієнта</a:t>
            </a:r>
            <a:r>
              <a:rPr lang="ru-RU" sz="1200" b="0" dirty="0">
                <a:solidFill>
                  <a:schemeClr val="tx1"/>
                </a:solidFill>
                <a:effectLst>
                  <a:outerShdw blurRad="38100" dist="38100" dir="2700000" algn="tl">
                    <a:srgbClr val="000000">
                      <a:alpha val="43137"/>
                    </a:srgbClr>
                  </a:outerShdw>
                </a:effectLst>
                <a:latin typeface="Montserrat Medium"/>
                <a:sym typeface="Montserrat Medium"/>
              </a:rPr>
              <a:t>.</a:t>
            </a:r>
          </a:p>
          <a:p>
            <a:pPr marL="311150" lvl="0" indent="-171450" algn="l">
              <a:lnSpc>
                <a:spcPct val="115000"/>
              </a:lnSpc>
              <a:buClr>
                <a:srgbClr val="000000"/>
              </a:buClr>
              <a:buSzPts val="1400"/>
              <a:buFontTx/>
              <a:buChar char="-"/>
              <a:defRPr/>
            </a:pPr>
            <a:r>
              <a:rPr kumimoji="0" lang="ru-RU" sz="1200" b="0" i="0" u="none" strike="noStrike" kern="0" cap="none" spc="0" normalizeH="0" baseline="0" noProof="0" dirty="0" err="1">
                <a:ln>
                  <a:noFill/>
                </a:ln>
                <a:solidFill>
                  <a:schemeClr val="tx1"/>
                </a:solidFill>
                <a:effectLst>
                  <a:outerShdw blurRad="38100" dist="38100" dir="2700000" algn="tl">
                    <a:srgbClr val="000000">
                      <a:alpha val="43137"/>
                    </a:srgbClr>
                  </a:outerShdw>
                </a:effectLst>
                <a:uLnTx/>
                <a:uFillTx/>
                <a:latin typeface="Montserrat Medium"/>
                <a:sym typeface="Montserrat Medium"/>
              </a:rPr>
              <a:t>Постійний</a:t>
            </a:r>
            <a:r>
              <a:rPr kumimoji="0" lang="ru-RU" sz="12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ontserrat Medium"/>
                <a:sym typeface="Montserrat Medium"/>
              </a:rPr>
              <a:t> </a:t>
            </a:r>
            <a:r>
              <a:rPr kumimoji="0" lang="ru-RU" sz="1200" b="0" i="0" u="none" strike="noStrike" kern="0" cap="none" spc="0" normalizeH="0" baseline="0" noProof="0" dirty="0" err="1">
                <a:ln>
                  <a:noFill/>
                </a:ln>
                <a:solidFill>
                  <a:schemeClr val="tx1"/>
                </a:solidFill>
                <a:effectLst>
                  <a:outerShdw blurRad="38100" dist="38100" dir="2700000" algn="tl">
                    <a:srgbClr val="000000">
                      <a:alpha val="43137"/>
                    </a:srgbClr>
                  </a:outerShdw>
                </a:effectLst>
                <a:uLnTx/>
                <a:uFillTx/>
                <a:latin typeface="Montserrat Medium"/>
                <a:sym typeface="Montserrat Medium"/>
              </a:rPr>
              <a:t>моніторинг</a:t>
            </a:r>
            <a:r>
              <a:rPr kumimoji="0" lang="ru-RU" sz="12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ontserrat Medium"/>
                <a:sym typeface="Montserrat Medium"/>
              </a:rPr>
              <a:t> та </a:t>
            </a:r>
            <a:r>
              <a:rPr kumimoji="0" lang="ru-RU" sz="1200" b="0" i="0" u="none" strike="noStrike" kern="0" cap="none" spc="0" normalizeH="0" baseline="0" noProof="0" dirty="0" err="1">
                <a:ln>
                  <a:noFill/>
                </a:ln>
                <a:solidFill>
                  <a:schemeClr val="tx1"/>
                </a:solidFill>
                <a:effectLst>
                  <a:outerShdw blurRad="38100" dist="38100" dir="2700000" algn="tl">
                    <a:srgbClr val="000000">
                      <a:alpha val="43137"/>
                    </a:srgbClr>
                  </a:outerShdw>
                </a:effectLst>
                <a:uLnTx/>
                <a:uFillTx/>
                <a:latin typeface="Montserrat Medium"/>
                <a:sym typeface="Montserrat Medium"/>
              </a:rPr>
              <a:t>обробка</a:t>
            </a:r>
            <a:r>
              <a:rPr kumimoji="0" lang="ru-RU" sz="12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ontserrat Medium"/>
                <a:sym typeface="Montserrat Medium"/>
              </a:rPr>
              <a:t> </a:t>
            </a:r>
            <a:r>
              <a:rPr kumimoji="0" lang="ru-RU" sz="1200" b="0" i="0" u="none" strike="noStrike" kern="0" cap="none" spc="0" normalizeH="0" baseline="0" noProof="0" dirty="0" err="1">
                <a:ln>
                  <a:noFill/>
                </a:ln>
                <a:solidFill>
                  <a:schemeClr val="tx1"/>
                </a:solidFill>
                <a:effectLst>
                  <a:outerShdw blurRad="38100" dist="38100" dir="2700000" algn="tl">
                    <a:srgbClr val="000000">
                      <a:alpha val="43137"/>
                    </a:srgbClr>
                  </a:outerShdw>
                </a:effectLst>
                <a:uLnTx/>
                <a:uFillTx/>
                <a:latin typeface="Montserrat Medium"/>
                <a:sym typeface="Montserrat Medium"/>
              </a:rPr>
              <a:t>неферифікованих</a:t>
            </a:r>
            <a:r>
              <a:rPr kumimoji="0" lang="ru-RU" sz="12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ontserrat Medium"/>
                <a:sym typeface="Montserrat Medium"/>
              </a:rPr>
              <a:t> </a:t>
            </a:r>
            <a:r>
              <a:rPr kumimoji="0" lang="ru-RU" sz="1200" b="0" i="0" u="none" strike="noStrike" kern="0" cap="none" spc="0" normalizeH="0" baseline="0" noProof="0" dirty="0" err="1">
                <a:ln>
                  <a:noFill/>
                </a:ln>
                <a:solidFill>
                  <a:schemeClr val="tx1"/>
                </a:solidFill>
                <a:effectLst>
                  <a:outerShdw blurRad="38100" dist="38100" dir="2700000" algn="tl">
                    <a:srgbClr val="000000">
                      <a:alpha val="43137"/>
                    </a:srgbClr>
                  </a:outerShdw>
                </a:effectLst>
                <a:uLnTx/>
                <a:uFillTx/>
                <a:latin typeface="Montserrat Medium"/>
                <a:sym typeface="Montserrat Medium"/>
              </a:rPr>
              <a:t>пацієнтів</a:t>
            </a:r>
            <a:endParaRPr lang="ru-RU" sz="1200" b="0" kern="0" dirty="0">
              <a:solidFill>
                <a:schemeClr val="tx1"/>
              </a:solidFill>
              <a:effectLst>
                <a:outerShdw blurRad="38100" dist="38100" dir="2700000" algn="tl">
                  <a:srgbClr val="000000">
                    <a:alpha val="43137"/>
                  </a:srgbClr>
                </a:outerShdw>
              </a:effectLst>
              <a:latin typeface="Montserrat Medium"/>
              <a:sym typeface="Montserrat Medium"/>
            </a:endParaRPr>
          </a:p>
          <a:p>
            <a:pPr marL="311150" lvl="0" indent="-171450" algn="l">
              <a:lnSpc>
                <a:spcPct val="115000"/>
              </a:lnSpc>
              <a:buClr>
                <a:srgbClr val="000000"/>
              </a:buClr>
              <a:buSzPts val="1400"/>
              <a:buFontTx/>
              <a:buChar char="-"/>
              <a:defRPr/>
            </a:pPr>
            <a:r>
              <a:rPr kumimoji="0" lang="ru-RU" sz="1200" b="0" i="0" u="none" strike="noStrike" kern="0" cap="none" spc="0" normalizeH="0" baseline="0" noProof="0" dirty="0" err="1">
                <a:ln>
                  <a:noFill/>
                </a:ln>
                <a:solidFill>
                  <a:schemeClr val="tx1"/>
                </a:solidFill>
                <a:effectLst>
                  <a:outerShdw blurRad="38100" dist="38100" dir="2700000" algn="tl">
                    <a:srgbClr val="000000">
                      <a:alpha val="43137"/>
                    </a:srgbClr>
                  </a:outerShdw>
                </a:effectLst>
                <a:uLnTx/>
                <a:uFillTx/>
                <a:latin typeface="Montserrat Medium"/>
                <a:sym typeface="Montserrat Medium"/>
              </a:rPr>
              <a:t>Відпрацьовано</a:t>
            </a:r>
            <a:r>
              <a:rPr kumimoji="0" lang="ru-RU" sz="1200" b="0" i="0" u="none" strike="noStrike" kern="0" cap="none" spc="0" normalizeH="0" noProof="0" dirty="0">
                <a:ln>
                  <a:noFill/>
                </a:ln>
                <a:solidFill>
                  <a:schemeClr val="tx1"/>
                </a:solidFill>
                <a:effectLst>
                  <a:outerShdw blurRad="38100" dist="38100" dir="2700000" algn="tl">
                    <a:srgbClr val="000000">
                      <a:alpha val="43137"/>
                    </a:srgbClr>
                  </a:outerShdw>
                </a:effectLst>
                <a:uLnTx/>
                <a:uFillTx/>
                <a:latin typeface="Montserrat Medium"/>
                <a:sym typeface="Montserrat Medium"/>
              </a:rPr>
              <a:t> </a:t>
            </a:r>
            <a:r>
              <a:rPr kumimoji="0" lang="ru-RU" sz="1200" b="0" i="0" u="none" strike="noStrike" kern="0" cap="none" spc="0" normalizeH="0" noProof="0" dirty="0" err="1">
                <a:ln>
                  <a:noFill/>
                </a:ln>
                <a:solidFill>
                  <a:schemeClr val="tx1"/>
                </a:solidFill>
                <a:effectLst>
                  <a:outerShdw blurRad="38100" dist="38100" dir="2700000" algn="tl">
                    <a:srgbClr val="000000">
                      <a:alpha val="43137"/>
                    </a:srgbClr>
                  </a:outerShdw>
                </a:effectLst>
                <a:uLnTx/>
                <a:uFillTx/>
                <a:latin typeface="Montserrat Medium"/>
                <a:sym typeface="Montserrat Medium"/>
              </a:rPr>
              <a:t>процеси</a:t>
            </a:r>
            <a:r>
              <a:rPr kumimoji="0" lang="ru-RU" sz="1200" b="0" i="0" u="none" strike="noStrike" kern="0" cap="none" spc="0" normalizeH="0" noProof="0" dirty="0">
                <a:ln>
                  <a:noFill/>
                </a:ln>
                <a:solidFill>
                  <a:schemeClr val="tx1"/>
                </a:solidFill>
                <a:effectLst>
                  <a:outerShdw blurRad="38100" dist="38100" dir="2700000" algn="tl">
                    <a:srgbClr val="000000">
                      <a:alpha val="43137"/>
                    </a:srgbClr>
                  </a:outerShdw>
                </a:effectLst>
                <a:uLnTx/>
                <a:uFillTx/>
                <a:latin typeface="Montserrat Medium"/>
                <a:sym typeface="Montserrat Medium"/>
              </a:rPr>
              <a:t> </a:t>
            </a:r>
            <a:r>
              <a:rPr kumimoji="0" lang="ru-RU" sz="1200" b="0" i="0" u="none" strike="noStrike" kern="0" cap="none" spc="0" normalizeH="0" noProof="0" dirty="0" err="1">
                <a:ln>
                  <a:noFill/>
                </a:ln>
                <a:solidFill>
                  <a:schemeClr val="tx1"/>
                </a:solidFill>
                <a:effectLst>
                  <a:outerShdw blurRad="38100" dist="38100" dir="2700000" algn="tl">
                    <a:srgbClr val="000000">
                      <a:alpha val="43137"/>
                    </a:srgbClr>
                  </a:outerShdw>
                </a:effectLst>
                <a:uLnTx/>
                <a:uFillTx/>
                <a:latin typeface="Montserrat Medium"/>
                <a:sym typeface="Montserrat Medium"/>
              </a:rPr>
              <a:t>реєстрації</a:t>
            </a:r>
            <a:r>
              <a:rPr kumimoji="0" lang="ru-RU" sz="1200" b="0" i="0" u="none" strike="noStrike" kern="0" cap="none" spc="0" normalizeH="0" noProof="0" dirty="0">
                <a:ln>
                  <a:noFill/>
                </a:ln>
                <a:solidFill>
                  <a:schemeClr val="tx1"/>
                </a:solidFill>
                <a:effectLst>
                  <a:outerShdw blurRad="38100" dist="38100" dir="2700000" algn="tl">
                    <a:srgbClr val="000000">
                      <a:alpha val="43137"/>
                    </a:srgbClr>
                  </a:outerShdw>
                </a:effectLst>
                <a:uLnTx/>
                <a:uFillTx/>
                <a:latin typeface="Montserrat Medium"/>
                <a:sym typeface="Montserrat Medium"/>
              </a:rPr>
              <a:t> та </a:t>
            </a:r>
            <a:r>
              <a:rPr kumimoji="0" lang="ru-RU" sz="1200" b="0" i="0" u="none" strike="noStrike" kern="0" cap="none" spc="0" normalizeH="0" noProof="0" dirty="0" err="1">
                <a:ln>
                  <a:noFill/>
                </a:ln>
                <a:solidFill>
                  <a:schemeClr val="tx1"/>
                </a:solidFill>
                <a:effectLst>
                  <a:outerShdw blurRad="38100" dist="38100" dir="2700000" algn="tl">
                    <a:srgbClr val="000000">
                      <a:alpha val="43137"/>
                    </a:srgbClr>
                  </a:outerShdw>
                </a:effectLst>
                <a:uLnTx/>
                <a:uFillTx/>
                <a:latin typeface="Montserrat Medium"/>
                <a:sym typeface="Montserrat Medium"/>
              </a:rPr>
              <a:t>маршрутизації</a:t>
            </a:r>
            <a:r>
              <a:rPr kumimoji="0" lang="ru-RU" sz="1200" b="0" i="0" u="none" strike="noStrike" kern="0" cap="none" spc="0" normalizeH="0" noProof="0" dirty="0">
                <a:ln>
                  <a:noFill/>
                </a:ln>
                <a:solidFill>
                  <a:schemeClr val="tx1"/>
                </a:solidFill>
                <a:effectLst>
                  <a:outerShdw blurRad="38100" dist="38100" dir="2700000" algn="tl">
                    <a:srgbClr val="000000">
                      <a:alpha val="43137"/>
                    </a:srgbClr>
                  </a:outerShdw>
                </a:effectLst>
                <a:uLnTx/>
                <a:uFillTx/>
                <a:latin typeface="Montserrat Medium"/>
                <a:sym typeface="Montserrat Medium"/>
              </a:rPr>
              <a:t> </a:t>
            </a:r>
            <a:r>
              <a:rPr kumimoji="0" lang="ru-RU" sz="1200" b="0" i="0" u="none" strike="noStrike" kern="0" cap="none" spc="0" normalizeH="0" noProof="0" dirty="0" err="1">
                <a:ln>
                  <a:noFill/>
                </a:ln>
                <a:solidFill>
                  <a:schemeClr val="tx1"/>
                </a:solidFill>
                <a:effectLst>
                  <a:outerShdw blurRad="38100" dist="38100" dir="2700000" algn="tl">
                    <a:srgbClr val="000000">
                      <a:alpha val="43137"/>
                    </a:srgbClr>
                  </a:outerShdw>
                </a:effectLst>
                <a:uLnTx/>
                <a:uFillTx/>
                <a:latin typeface="Montserrat Medium"/>
                <a:sym typeface="Montserrat Medium"/>
              </a:rPr>
              <a:t>пацієнтів</a:t>
            </a:r>
            <a:endParaRPr kumimoji="0" lang="uk-UA" sz="12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ontserrat Medium"/>
              <a:sym typeface="Montserrat Medium"/>
            </a:endParaRPr>
          </a:p>
          <a:p>
            <a:pPr algn="l"/>
            <a:endParaRPr lang="uk-UA" sz="1200" b="0" dirty="0">
              <a:latin typeface="Montserrat Medium" panose="020B0604020202020204" charset="-52"/>
            </a:endParaRPr>
          </a:p>
        </p:txBody>
      </p:sp>
      <p:sp>
        <p:nvSpPr>
          <p:cNvPr id="8" name="Підзаголовок 7">
            <a:extLst>
              <a:ext uri="{FF2B5EF4-FFF2-40B4-BE49-F238E27FC236}">
                <a16:creationId xmlns:a16="http://schemas.microsoft.com/office/drawing/2014/main" id="{1E00D3DD-8AD4-4DA2-850F-6A1B788FE46D}"/>
              </a:ext>
            </a:extLst>
          </p:cNvPr>
          <p:cNvSpPr>
            <a:spLocks noGrp="1"/>
          </p:cNvSpPr>
          <p:nvPr>
            <p:ph type="subTitle" idx="2"/>
          </p:nvPr>
        </p:nvSpPr>
        <p:spPr>
          <a:xfrm>
            <a:off x="5077326" y="1443790"/>
            <a:ext cx="3625115" cy="3699710"/>
          </a:xfrm>
        </p:spPr>
        <p:txBody>
          <a:bodyPr/>
          <a:lstStyle/>
          <a:p>
            <a:pPr algn="l"/>
            <a:r>
              <a:rPr lang="uk-UA" sz="1400" b="0" dirty="0"/>
              <a:t>           </a:t>
            </a:r>
            <a:r>
              <a:rPr lang="uk-UA" sz="1400" dirty="0">
                <a:solidFill>
                  <a:schemeClr val="bg1">
                    <a:lumMod val="85000"/>
                  </a:schemeClr>
                </a:solidFill>
              </a:rPr>
              <a:t>Слабкі сторони</a:t>
            </a:r>
          </a:p>
          <a:p>
            <a:pPr algn="l"/>
            <a:endParaRPr lang="uk-UA" sz="1400" b="0" dirty="0">
              <a:solidFill>
                <a:schemeClr val="tx1"/>
              </a:solidFill>
              <a:effectLst>
                <a:outerShdw blurRad="38100" dist="38100" dir="2700000" algn="tl">
                  <a:srgbClr val="000000">
                    <a:alpha val="43137"/>
                  </a:srgbClr>
                </a:outerShdw>
              </a:effectLst>
            </a:endParaRPr>
          </a:p>
          <a:p>
            <a:pPr algn="l"/>
            <a:r>
              <a:rPr lang="uk-UA" sz="1400" b="0" dirty="0">
                <a:solidFill>
                  <a:schemeClr val="tx1"/>
                </a:solidFill>
                <a:effectLst>
                  <a:outerShdw blurRad="38100" dist="38100" dir="2700000" algn="tl">
                    <a:srgbClr val="000000">
                      <a:alpha val="43137"/>
                    </a:srgbClr>
                  </a:outerShdw>
                </a:effectLst>
              </a:rPr>
              <a:t>-</a:t>
            </a:r>
            <a:r>
              <a:rPr lang="uk-UA" sz="1200" b="0" dirty="0">
                <a:solidFill>
                  <a:schemeClr val="tx1"/>
                </a:solidFill>
                <a:effectLst>
                  <a:outerShdw blurRad="38100" dist="38100" dir="2700000" algn="tl">
                    <a:srgbClr val="000000">
                      <a:alpha val="43137"/>
                    </a:srgbClr>
                  </a:outerShdw>
                </a:effectLst>
              </a:rPr>
              <a:t>53.1 % лікарів пенсійного віку  по амбулаторіях сільської мережі – 61  %</a:t>
            </a:r>
          </a:p>
          <a:p>
            <a:pPr algn="l"/>
            <a:r>
              <a:rPr lang="uk-UA" sz="1200" b="0" dirty="0">
                <a:solidFill>
                  <a:schemeClr val="tx1"/>
                </a:solidFill>
                <a:effectLst>
                  <a:outerShdw blurRad="38100" dist="38100" dir="2700000" algn="tl">
                    <a:srgbClr val="000000">
                      <a:alpha val="43137"/>
                    </a:srgbClr>
                  </a:outerShdw>
                </a:effectLst>
              </a:rPr>
              <a:t>-  Неукомплектованість штату центру</a:t>
            </a:r>
          </a:p>
          <a:p>
            <a:pPr algn="l"/>
            <a:r>
              <a:rPr lang="uk-UA" sz="1200" b="0" dirty="0">
                <a:solidFill>
                  <a:schemeClr val="tx1"/>
                </a:solidFill>
                <a:effectLst>
                  <a:outerShdw blurRad="38100" dist="38100" dir="2700000" algn="tl">
                    <a:srgbClr val="000000">
                      <a:alpha val="43137"/>
                    </a:srgbClr>
                  </a:outerShdw>
                </a:effectLst>
              </a:rPr>
              <a:t>  сімейними лікарями</a:t>
            </a:r>
          </a:p>
          <a:p>
            <a:pPr algn="l">
              <a:buFontTx/>
              <a:buChar char="-"/>
            </a:pPr>
            <a:r>
              <a:rPr lang="uk-UA" sz="1200" b="0" dirty="0">
                <a:solidFill>
                  <a:schemeClr val="tx1"/>
                </a:solidFill>
                <a:effectLst>
                  <a:outerShdw blurRad="38100" dist="38100" dir="2700000" algn="tl">
                    <a:srgbClr val="000000">
                      <a:alpha val="43137"/>
                    </a:srgbClr>
                  </a:outerShdw>
                </a:effectLst>
              </a:rPr>
              <a:t>Потреба в додаткових  приміщеннях для сімейних лікарів ,щоб здійснювати надання якісної медичної допомоги</a:t>
            </a:r>
          </a:p>
          <a:p>
            <a:pPr algn="l"/>
            <a:r>
              <a:rPr lang="uk-UA" sz="1200" b="0" dirty="0">
                <a:solidFill>
                  <a:schemeClr val="tx1"/>
                </a:solidFill>
                <a:effectLst>
                  <a:outerShdw blurRad="38100" dist="38100" dir="2700000" algn="tl">
                    <a:srgbClr val="000000">
                      <a:alpha val="43137"/>
                    </a:srgbClr>
                  </a:outerShdw>
                </a:effectLst>
              </a:rPr>
              <a:t>-  В зв'язку з неукомплектованістю   лікарів , лікарі амбулаторій мають понадлімітні декларації понад 2000 ,які оплачуються по </a:t>
            </a:r>
            <a:r>
              <a:rPr lang="uk-UA" sz="1200" b="0" dirty="0" err="1">
                <a:solidFill>
                  <a:schemeClr val="tx1"/>
                </a:solidFill>
                <a:effectLst>
                  <a:outerShdw blurRad="38100" dist="38100" dir="2700000" algn="tl">
                    <a:srgbClr val="000000">
                      <a:alpha val="43137"/>
                    </a:srgbClr>
                  </a:outerShdw>
                </a:effectLst>
              </a:rPr>
              <a:t>коєфіцієнту</a:t>
            </a:r>
            <a:r>
              <a:rPr lang="uk-UA" sz="1200" b="0" dirty="0">
                <a:solidFill>
                  <a:schemeClr val="tx1"/>
                </a:solidFill>
                <a:effectLst>
                  <a:outerShdw blurRad="38100" dist="38100" dir="2700000" algn="tl">
                    <a:srgbClr val="000000">
                      <a:alpha val="43137"/>
                    </a:srgbClr>
                  </a:outerShdw>
                </a:effectLst>
              </a:rPr>
              <a:t> </a:t>
            </a:r>
            <a:r>
              <a:rPr lang="uk-UA" sz="1200" dirty="0">
                <a:solidFill>
                  <a:schemeClr val="tx1"/>
                </a:solidFill>
                <a:effectLst>
                  <a:outerShdw blurRad="38100" dist="38100" dir="2700000" algn="tl">
                    <a:srgbClr val="000000">
                      <a:alpha val="43137"/>
                    </a:srgbClr>
                  </a:outerShdw>
                </a:effectLst>
              </a:rPr>
              <a:t>0</a:t>
            </a:r>
          </a:p>
          <a:p>
            <a:pPr algn="l"/>
            <a:r>
              <a:rPr lang="uk-UA" sz="1200" b="0" dirty="0">
                <a:solidFill>
                  <a:schemeClr val="tx1"/>
                </a:solidFill>
                <a:effectLst>
                  <a:outerShdw blurRad="38100" dist="38100" dir="2700000" algn="tl">
                    <a:srgbClr val="000000">
                      <a:alpha val="43137"/>
                    </a:srgbClr>
                  </a:outerShdw>
                </a:effectLst>
              </a:rPr>
              <a:t>-.потреба приміщення для зберігання медичних відходів</a:t>
            </a:r>
          </a:p>
          <a:p>
            <a:pPr algn="l"/>
            <a:r>
              <a:rPr lang="uk-UA" sz="1200" b="0" dirty="0">
                <a:solidFill>
                  <a:schemeClr val="tx1"/>
                </a:solidFill>
                <a:effectLst>
                  <a:outerShdw blurRad="38100" dist="38100" dir="2700000" algn="tl">
                    <a:srgbClr val="000000">
                      <a:alpha val="43137"/>
                    </a:srgbClr>
                  </a:outerShdw>
                </a:effectLst>
              </a:rPr>
              <a:t>- Неможливо провести взаємодію з пацієнтами, що виїхали за кордон </a:t>
            </a:r>
          </a:p>
        </p:txBody>
      </p:sp>
      <p:sp>
        <p:nvSpPr>
          <p:cNvPr id="2" name="Заголовок 1">
            <a:extLst>
              <a:ext uri="{FF2B5EF4-FFF2-40B4-BE49-F238E27FC236}">
                <a16:creationId xmlns:a16="http://schemas.microsoft.com/office/drawing/2014/main" id="{50C393F8-FFDF-4CCD-9EDD-80DD1292B770}"/>
              </a:ext>
            </a:extLst>
          </p:cNvPr>
          <p:cNvSpPr>
            <a:spLocks noGrp="1"/>
          </p:cNvSpPr>
          <p:nvPr>
            <p:ph type="title"/>
          </p:nvPr>
        </p:nvSpPr>
        <p:spPr>
          <a:xfrm>
            <a:off x="452550" y="411474"/>
            <a:ext cx="8296428" cy="655325"/>
          </a:xfrm>
        </p:spPr>
        <p:txBody>
          <a:bodyPr/>
          <a:lstStyle/>
          <a:p>
            <a:r>
              <a:rPr lang="uk-UA" dirty="0">
                <a:solidFill>
                  <a:schemeClr val="bg2"/>
                </a:solidFill>
              </a:rPr>
              <a:t>ЧОМУ Ми ЗМОЖЕМО</a:t>
            </a:r>
            <a:br>
              <a:rPr lang="uk-UA" dirty="0">
                <a:solidFill>
                  <a:schemeClr val="bg2"/>
                </a:solidFill>
              </a:rPr>
            </a:br>
            <a:br>
              <a:rPr lang="uk-UA" dirty="0">
                <a:solidFill>
                  <a:schemeClr val="bg2"/>
                </a:solidFill>
              </a:rPr>
            </a:br>
            <a:br>
              <a:rPr lang="uk-UA" dirty="0"/>
            </a:br>
            <a:br>
              <a:rPr lang="uk-UA" dirty="0"/>
            </a:br>
            <a:r>
              <a:rPr lang="uk-UA" dirty="0"/>
              <a:t>     </a:t>
            </a:r>
          </a:p>
        </p:txBody>
      </p:sp>
    </p:spTree>
    <p:extLst>
      <p:ext uri="{BB962C8B-B14F-4D97-AF65-F5344CB8AC3E}">
        <p14:creationId xmlns:p14="http://schemas.microsoft.com/office/powerpoint/2010/main" val="2556351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4F43CCD7-3C48-4553-9DD4-216A9B1622B1}"/>
              </a:ext>
            </a:extLst>
          </p:cNvPr>
          <p:cNvSpPr>
            <a:spLocks noGrp="1"/>
          </p:cNvSpPr>
          <p:nvPr>
            <p:ph type="ctrTitle"/>
          </p:nvPr>
        </p:nvSpPr>
        <p:spPr>
          <a:xfrm>
            <a:off x="519695" y="361813"/>
            <a:ext cx="8000250" cy="4354912"/>
          </a:xfrm>
        </p:spPr>
        <p:txBody>
          <a:bodyPr>
            <a:normAutofit fontScale="90000"/>
          </a:bodyPr>
          <a:lstStyle/>
          <a:p>
            <a:pPr algn="l"/>
            <a:r>
              <a:rPr lang="uk-UA" sz="1400" b="1" dirty="0">
                <a:latin typeface="Arial Black" panose="020B0A04020102020204" pitchFamily="34" charset="0"/>
              </a:rPr>
              <a:t>Висновки </a:t>
            </a:r>
            <a:br>
              <a:rPr lang="uk-UA" sz="1200" dirty="0"/>
            </a:br>
            <a:br>
              <a:rPr lang="uk-UA" sz="1200" dirty="0"/>
            </a:br>
            <a:r>
              <a:rPr lang="uk-UA" sz="1400" dirty="0">
                <a:latin typeface="Arial Black" panose="020B0A04020102020204" pitchFamily="34" charset="0"/>
              </a:rPr>
              <a:t>1. За 2025 рік звільнилося за власним бажанням 21 </a:t>
            </a:r>
            <a:r>
              <a:rPr lang="uk-UA" sz="1400" dirty="0" err="1">
                <a:latin typeface="Arial Black" panose="020B0A04020102020204" pitchFamily="34" charset="0"/>
              </a:rPr>
              <a:t>особа,а</a:t>
            </a:r>
            <a:r>
              <a:rPr lang="uk-UA" sz="1400" dirty="0">
                <a:latin typeface="Arial Black" panose="020B0A04020102020204" pitchFamily="34" charset="0"/>
              </a:rPr>
              <a:t> саме:</a:t>
            </a:r>
            <a:br>
              <a:rPr lang="uk-UA" sz="1400" dirty="0">
                <a:latin typeface="Arial Black" panose="020B0A04020102020204" pitchFamily="34" charset="0"/>
              </a:rPr>
            </a:br>
            <a:r>
              <a:rPr lang="uk-UA" sz="1400" dirty="0">
                <a:latin typeface="Arial Black" panose="020B0A04020102020204" pitchFamily="34" charset="0"/>
              </a:rPr>
              <a:t> лікарі -3 особи</a:t>
            </a:r>
            <a:br>
              <a:rPr lang="uk-UA" sz="1400" dirty="0">
                <a:latin typeface="Arial Black" panose="020B0A04020102020204" pitchFamily="34" charset="0"/>
              </a:rPr>
            </a:br>
            <a:r>
              <a:rPr lang="uk-UA" sz="1400" dirty="0">
                <a:latin typeface="Arial Black" panose="020B0A04020102020204" pitchFamily="34" charset="0"/>
              </a:rPr>
              <a:t>Середній </a:t>
            </a:r>
            <a:r>
              <a:rPr lang="uk-UA" sz="1400" dirty="0" err="1">
                <a:latin typeface="Arial Black" panose="020B0A04020102020204" pitchFamily="34" charset="0"/>
              </a:rPr>
              <a:t>мед.персонал</a:t>
            </a:r>
            <a:r>
              <a:rPr lang="uk-UA" sz="1400" dirty="0">
                <a:latin typeface="Arial Black" panose="020B0A04020102020204" pitchFamily="34" charset="0"/>
              </a:rPr>
              <a:t>- 18 осіб</a:t>
            </a:r>
            <a:br>
              <a:rPr lang="uk-UA" sz="1400" dirty="0">
                <a:latin typeface="Arial Black" panose="020B0A04020102020204" pitchFamily="34" charset="0"/>
              </a:rPr>
            </a:br>
            <a:r>
              <a:rPr lang="uk-UA" sz="1400" dirty="0">
                <a:latin typeface="Arial Black" panose="020B0A04020102020204" pitchFamily="34" charset="0"/>
              </a:rPr>
              <a:t>2. В порівнянні за 2024 року  та 2025 рік середня заробітна плата зросла:</a:t>
            </a:r>
            <a:br>
              <a:rPr lang="uk-UA" sz="1400" dirty="0">
                <a:latin typeface="Arial Black" panose="020B0A04020102020204" pitchFamily="34" charset="0"/>
              </a:rPr>
            </a:br>
            <a:r>
              <a:rPr lang="uk-UA" sz="1400" dirty="0">
                <a:latin typeface="Arial Black" panose="020B0A04020102020204" pitchFamily="34" charset="0"/>
              </a:rPr>
              <a:t>лікарі на 2336,69грн,</a:t>
            </a:r>
            <a:br>
              <a:rPr lang="uk-UA" sz="1400" dirty="0">
                <a:latin typeface="Arial Black" panose="020B0A04020102020204" pitchFamily="34" charset="0"/>
              </a:rPr>
            </a:br>
            <a:r>
              <a:rPr lang="uk-UA" sz="1400" dirty="0">
                <a:latin typeface="Arial Black" panose="020B0A04020102020204" pitchFamily="34" charset="0"/>
              </a:rPr>
              <a:t>середній медичний персонал на 1500,42грн.</a:t>
            </a:r>
            <a:br>
              <a:rPr lang="uk-UA" sz="1400" dirty="0">
                <a:latin typeface="Arial Black" panose="020B0A04020102020204" pitchFamily="34" charset="0"/>
              </a:rPr>
            </a:br>
            <a:br>
              <a:rPr lang="uk-UA" sz="1400" dirty="0">
                <a:latin typeface="Arial Black" panose="020B0A04020102020204" pitchFamily="34" charset="0"/>
              </a:rPr>
            </a:br>
            <a:r>
              <a:rPr lang="uk-UA" sz="1400" dirty="0">
                <a:latin typeface="Arial Black" panose="020B0A04020102020204" pitchFamily="34" charset="0"/>
              </a:rPr>
              <a:t>3. За рахунок економії фонду заробітної плати </a:t>
            </a:r>
            <a:r>
              <a:rPr lang="uk-UA" sz="1400" dirty="0" err="1">
                <a:latin typeface="Arial Black" panose="020B0A04020102020204" pitchFamily="34" charset="0"/>
              </a:rPr>
              <a:t>виплачено</a:t>
            </a:r>
            <a:r>
              <a:rPr lang="uk-UA" sz="1400" dirty="0">
                <a:latin typeface="Arial Black" panose="020B0A04020102020204" pitchFamily="34" charset="0"/>
              </a:rPr>
              <a:t> премію до дня медичного працівника  всім медичним працівникам закладу в розмірі посадового окладу та в грудні </a:t>
            </a:r>
            <a:r>
              <a:rPr lang="uk-UA" sz="1400" dirty="0" err="1">
                <a:latin typeface="Arial Black" panose="020B0A04020102020204" pitchFamily="34" charset="0"/>
              </a:rPr>
              <a:t>виплачено</a:t>
            </a:r>
            <a:r>
              <a:rPr lang="uk-UA" sz="1400" dirty="0">
                <a:latin typeface="Arial Black" panose="020B0A04020102020204" pitchFamily="34" charset="0"/>
              </a:rPr>
              <a:t> премію за підсумками роботи за рік ,а також матеріальну допомогу молодшому медичному персоналу в розмірі посадового окладу.</a:t>
            </a:r>
            <a:br>
              <a:rPr lang="uk-UA" sz="1400" dirty="0">
                <a:latin typeface="Arial Black" panose="020B0A04020102020204" pitchFamily="34" charset="0"/>
              </a:rPr>
            </a:br>
            <a:r>
              <a:rPr lang="uk-UA" sz="1400" dirty="0">
                <a:latin typeface="Arial Black" panose="020B0A04020102020204" pitchFamily="34" charset="0"/>
              </a:rPr>
              <a:t>4. Постійно покращується матеріально- технічна база(закуплено аналізатор </a:t>
            </a:r>
            <a:r>
              <a:rPr lang="uk-UA" sz="1400" dirty="0" err="1">
                <a:latin typeface="Arial Black" panose="020B0A04020102020204" pitchFamily="34" charset="0"/>
              </a:rPr>
              <a:t>імунофлюорисцентний,офісні</a:t>
            </a:r>
            <a:r>
              <a:rPr lang="uk-UA" sz="1400" dirty="0">
                <a:latin typeface="Arial Black" panose="020B0A04020102020204" pitchFamily="34" charset="0"/>
              </a:rPr>
              <a:t> столи та стільці ,медичні ширми ,</a:t>
            </a:r>
            <a:r>
              <a:rPr lang="uk-UA" sz="1400" dirty="0" err="1">
                <a:latin typeface="Arial Black" panose="020B0A04020102020204" pitchFamily="34" charset="0"/>
              </a:rPr>
              <a:t>глюкометри</a:t>
            </a:r>
            <a:r>
              <a:rPr lang="uk-UA" sz="1400" dirty="0">
                <a:latin typeface="Arial Black" panose="020B0A04020102020204" pitchFamily="34" charset="0"/>
              </a:rPr>
              <a:t> ,</a:t>
            </a:r>
            <a:r>
              <a:rPr lang="uk-UA" sz="1400" dirty="0" err="1">
                <a:latin typeface="Arial Black" panose="020B0A04020102020204" pitchFamily="34" charset="0"/>
              </a:rPr>
              <a:t>пульсоксиметри</a:t>
            </a:r>
            <a:r>
              <a:rPr lang="uk-UA" sz="1400" dirty="0">
                <a:latin typeface="Arial Black" panose="020B0A04020102020204" pitchFamily="34" charset="0"/>
              </a:rPr>
              <a:t> ноутбуки)</a:t>
            </a:r>
            <a:br>
              <a:rPr lang="uk-UA" sz="1400" dirty="0">
                <a:latin typeface="Arial Black" panose="020B0A04020102020204" pitchFamily="34" charset="0"/>
              </a:rPr>
            </a:br>
            <a:r>
              <a:rPr lang="uk-UA" sz="1400" dirty="0">
                <a:latin typeface="Arial Black" panose="020B0A04020102020204" pitchFamily="34" charset="0"/>
              </a:rPr>
              <a:t>5. Проведено капітальний ремонт покрівлі амбулаторії </a:t>
            </a:r>
            <a:r>
              <a:rPr lang="uk-UA" sz="1400" dirty="0" err="1">
                <a:latin typeface="Arial Black" panose="020B0A04020102020204" pitchFamily="34" charset="0"/>
              </a:rPr>
              <a:t>с.Нанково</a:t>
            </a:r>
            <a:br>
              <a:rPr lang="uk-UA" sz="1400" dirty="0">
                <a:latin typeface="Arial Black" panose="020B0A04020102020204" pitchFamily="34" charset="0"/>
              </a:rPr>
            </a:br>
            <a:br>
              <a:rPr lang="uk-UA" sz="1400" dirty="0">
                <a:latin typeface="Arial Black" panose="020B0A04020102020204" pitchFamily="34" charset="0"/>
              </a:rPr>
            </a:br>
            <a:br>
              <a:rPr lang="uk-UA" sz="1400" dirty="0">
                <a:latin typeface="Arial Black" panose="020B0A04020102020204" pitchFamily="34" charset="0"/>
              </a:rPr>
            </a:br>
            <a:r>
              <a:rPr lang="uk-UA" sz="1400" dirty="0">
                <a:latin typeface="Arial Black" panose="020B0A04020102020204" pitchFamily="34" charset="0"/>
              </a:rPr>
              <a:t>6. Всі медичні працівники систематично удосконалюються знаннями безперервного професійного розвитку для підвищення рівня кваліфікації</a:t>
            </a:r>
          </a:p>
        </p:txBody>
      </p:sp>
    </p:spTree>
    <p:extLst>
      <p:ext uri="{BB962C8B-B14F-4D97-AF65-F5344CB8AC3E}">
        <p14:creationId xmlns:p14="http://schemas.microsoft.com/office/powerpoint/2010/main" val="2641696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C6A8F7-D4A1-BF44-2379-24C262D443C6}"/>
              </a:ext>
            </a:extLst>
          </p:cNvPr>
          <p:cNvSpPr>
            <a:spLocks noGrp="1"/>
          </p:cNvSpPr>
          <p:nvPr>
            <p:ph type="ctrTitle"/>
          </p:nvPr>
        </p:nvSpPr>
        <p:spPr>
          <a:xfrm>
            <a:off x="1143000" y="841772"/>
            <a:ext cx="6931152" cy="740140"/>
          </a:xfrm>
        </p:spPr>
        <p:txBody>
          <a:bodyPr>
            <a:normAutofit fontScale="90000"/>
          </a:bodyPr>
          <a:lstStyle/>
          <a:p>
            <a:r>
              <a:rPr lang="uk-UA" dirty="0"/>
              <a:t>Індикатори якості надання медичної допомоги  2025</a:t>
            </a:r>
          </a:p>
        </p:txBody>
      </p:sp>
      <p:sp>
        <p:nvSpPr>
          <p:cNvPr id="4" name="Місце для номера слайда 3">
            <a:extLst>
              <a:ext uri="{FF2B5EF4-FFF2-40B4-BE49-F238E27FC236}">
                <a16:creationId xmlns:a16="http://schemas.microsoft.com/office/drawing/2014/main" id="{4A4C0441-A6D3-0871-1690-2524F7844B9A}"/>
              </a:ext>
            </a:extLst>
          </p:cNvPr>
          <p:cNvSpPr>
            <a:spLocks noGrp="1"/>
          </p:cNvSpPr>
          <p:nvPr>
            <p:ph type="sldNum" sz="quarter" idx="12"/>
          </p:nvPr>
        </p:nvSpPr>
        <p:spPr/>
        <p:txBody>
          <a:bodyPr/>
          <a:lstStyle/>
          <a:p>
            <a:fld id="{39E0C941-9D0A-403C-BA4D-BCE85E32FCB4}" type="slidenum">
              <a:rPr lang="uk-UA" smtClean="0"/>
              <a:t>13</a:t>
            </a:fld>
            <a:endParaRPr lang="uk-UA"/>
          </a:p>
        </p:txBody>
      </p:sp>
      <p:graphicFrame>
        <p:nvGraphicFramePr>
          <p:cNvPr id="5" name="Місце для вмісту 5">
            <a:extLst>
              <a:ext uri="{FF2B5EF4-FFF2-40B4-BE49-F238E27FC236}">
                <a16:creationId xmlns:a16="http://schemas.microsoft.com/office/drawing/2014/main" id="{F75BB82A-4B54-C826-9EEE-C84011CD6DE0}"/>
              </a:ext>
            </a:extLst>
          </p:cNvPr>
          <p:cNvGraphicFramePr>
            <a:graphicFrameLocks noGrp="1"/>
          </p:cNvGraphicFramePr>
          <p:nvPr>
            <p:ph idx="4294967295"/>
            <p:extLst>
              <p:ext uri="{D42A27DB-BD31-4B8C-83A1-F6EECF244321}">
                <p14:modId xmlns:p14="http://schemas.microsoft.com/office/powerpoint/2010/main" val="987982191"/>
              </p:ext>
            </p:extLst>
          </p:nvPr>
        </p:nvGraphicFramePr>
        <p:xfrm>
          <a:off x="774428" y="1669637"/>
          <a:ext cx="3121025" cy="2838450"/>
        </p:xfrm>
        <a:graphic>
          <a:graphicData uri="http://schemas.openxmlformats.org/drawingml/2006/chart">
            <c:chart xmlns:c="http://schemas.openxmlformats.org/drawingml/2006/chart" xmlns:r="http://schemas.openxmlformats.org/officeDocument/2006/relationships" r:id="rId2"/>
          </a:graphicData>
        </a:graphic>
      </p:graphicFrame>
      <p:sp>
        <p:nvSpPr>
          <p:cNvPr id="7" name="Поле 1">
            <a:extLst>
              <a:ext uri="{FF2B5EF4-FFF2-40B4-BE49-F238E27FC236}">
                <a16:creationId xmlns:a16="http://schemas.microsoft.com/office/drawing/2014/main" id="{A9CDB218-C5A4-DAA8-EB28-F5242CE7A845}"/>
              </a:ext>
            </a:extLst>
          </p:cNvPr>
          <p:cNvSpPr txBox="1"/>
          <p:nvPr/>
        </p:nvSpPr>
        <p:spPr>
          <a:xfrm>
            <a:off x="3048814" y="2748473"/>
            <a:ext cx="581025" cy="23812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uk-UA" sz="1100" dirty="0"/>
              <a:t>80,4%</a:t>
            </a:r>
          </a:p>
        </p:txBody>
      </p:sp>
      <p:sp>
        <p:nvSpPr>
          <p:cNvPr id="8" name="Поле 1">
            <a:extLst>
              <a:ext uri="{FF2B5EF4-FFF2-40B4-BE49-F238E27FC236}">
                <a16:creationId xmlns:a16="http://schemas.microsoft.com/office/drawing/2014/main" id="{571C26B1-C2C1-32E8-F520-A5E2921A7CE5}"/>
              </a:ext>
            </a:extLst>
          </p:cNvPr>
          <p:cNvSpPr txBox="1"/>
          <p:nvPr/>
        </p:nvSpPr>
        <p:spPr>
          <a:xfrm>
            <a:off x="947392" y="2776555"/>
            <a:ext cx="581025" cy="23812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uk-UA" sz="1100" dirty="0"/>
              <a:t>19,6%</a:t>
            </a:r>
          </a:p>
        </p:txBody>
      </p:sp>
      <p:graphicFrame>
        <p:nvGraphicFramePr>
          <p:cNvPr id="10" name="Місце для вмісту 5">
            <a:extLst>
              <a:ext uri="{FF2B5EF4-FFF2-40B4-BE49-F238E27FC236}">
                <a16:creationId xmlns:a16="http://schemas.microsoft.com/office/drawing/2014/main" id="{42152DCC-85B3-328A-30B7-EA9A4FDB1AC4}"/>
              </a:ext>
            </a:extLst>
          </p:cNvPr>
          <p:cNvGraphicFramePr>
            <a:graphicFrameLocks/>
          </p:cNvGraphicFramePr>
          <p:nvPr>
            <p:extLst>
              <p:ext uri="{D42A27DB-BD31-4B8C-83A1-F6EECF244321}">
                <p14:modId xmlns:p14="http://schemas.microsoft.com/office/powerpoint/2010/main" val="2750255409"/>
              </p:ext>
            </p:extLst>
          </p:nvPr>
        </p:nvGraphicFramePr>
        <p:xfrm>
          <a:off x="5239360" y="1669675"/>
          <a:ext cx="2525046" cy="2838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3704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Місце для вмісту 5">
            <a:extLst>
              <a:ext uri="{FF2B5EF4-FFF2-40B4-BE49-F238E27FC236}">
                <a16:creationId xmlns:a16="http://schemas.microsoft.com/office/drawing/2014/main" id="{0D5D5B2D-6507-DA09-0F00-DF426CF48603}"/>
              </a:ext>
            </a:extLst>
          </p:cNvPr>
          <p:cNvGraphicFramePr>
            <a:graphicFrameLocks noGrp="1"/>
          </p:cNvGraphicFramePr>
          <p:nvPr>
            <p:ph idx="1"/>
            <p:extLst>
              <p:ext uri="{D42A27DB-BD31-4B8C-83A1-F6EECF244321}">
                <p14:modId xmlns:p14="http://schemas.microsoft.com/office/powerpoint/2010/main" val="171598752"/>
              </p:ext>
            </p:extLst>
          </p:nvPr>
        </p:nvGraphicFramePr>
        <p:xfrm>
          <a:off x="628650" y="868681"/>
          <a:ext cx="3138678" cy="3687278"/>
        </p:xfrm>
        <a:graphic>
          <a:graphicData uri="http://schemas.openxmlformats.org/drawingml/2006/chart">
            <c:chart xmlns:c="http://schemas.openxmlformats.org/drawingml/2006/chart" xmlns:r="http://schemas.openxmlformats.org/officeDocument/2006/relationships" r:id="rId2"/>
          </a:graphicData>
        </a:graphic>
      </p:graphicFrame>
      <p:sp>
        <p:nvSpPr>
          <p:cNvPr id="4" name="Місце для номера слайда 3">
            <a:extLst>
              <a:ext uri="{FF2B5EF4-FFF2-40B4-BE49-F238E27FC236}">
                <a16:creationId xmlns:a16="http://schemas.microsoft.com/office/drawing/2014/main" id="{3E8A2E5C-5AA4-786B-D8C5-E3672D6CAB1F}"/>
              </a:ext>
            </a:extLst>
          </p:cNvPr>
          <p:cNvSpPr>
            <a:spLocks noGrp="1"/>
          </p:cNvSpPr>
          <p:nvPr>
            <p:ph type="sldNum" sz="quarter" idx="12"/>
          </p:nvPr>
        </p:nvSpPr>
        <p:spPr>
          <a:xfrm>
            <a:off x="539496" y="4754880"/>
            <a:ext cx="7975854" cy="286227"/>
          </a:xfrm>
        </p:spPr>
        <p:txBody>
          <a:bodyPr/>
          <a:lstStyle/>
          <a:p>
            <a:endParaRPr lang="uk-UA" dirty="0"/>
          </a:p>
        </p:txBody>
      </p:sp>
      <p:graphicFrame>
        <p:nvGraphicFramePr>
          <p:cNvPr id="6" name="Місце для вмісту 5">
            <a:extLst>
              <a:ext uri="{FF2B5EF4-FFF2-40B4-BE49-F238E27FC236}">
                <a16:creationId xmlns:a16="http://schemas.microsoft.com/office/drawing/2014/main" id="{94F21E89-BC87-2577-6E40-B074AB14C453}"/>
              </a:ext>
            </a:extLst>
          </p:cNvPr>
          <p:cNvGraphicFramePr>
            <a:graphicFrameLocks/>
          </p:cNvGraphicFramePr>
          <p:nvPr>
            <p:extLst>
              <p:ext uri="{D42A27DB-BD31-4B8C-83A1-F6EECF244321}">
                <p14:modId xmlns:p14="http://schemas.microsoft.com/office/powerpoint/2010/main" val="4011217004"/>
              </p:ext>
            </p:extLst>
          </p:nvPr>
        </p:nvGraphicFramePr>
        <p:xfrm>
          <a:off x="4390524" y="969265"/>
          <a:ext cx="3070980" cy="35866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9048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номера слайда 3">
            <a:extLst>
              <a:ext uri="{FF2B5EF4-FFF2-40B4-BE49-F238E27FC236}">
                <a16:creationId xmlns:a16="http://schemas.microsoft.com/office/drawing/2014/main" id="{062E30F6-EB81-1658-6ABD-F8981138E747}"/>
              </a:ext>
            </a:extLst>
          </p:cNvPr>
          <p:cNvSpPr>
            <a:spLocks noGrp="1"/>
          </p:cNvSpPr>
          <p:nvPr>
            <p:ph type="sldNum" sz="quarter" idx="12"/>
          </p:nvPr>
        </p:nvSpPr>
        <p:spPr/>
        <p:txBody>
          <a:bodyPr/>
          <a:lstStyle/>
          <a:p>
            <a:fld id="{39E0C941-9D0A-403C-BA4D-BCE85E32FCB4}" type="slidenum">
              <a:rPr lang="uk-UA" smtClean="0"/>
              <a:t>15</a:t>
            </a:fld>
            <a:endParaRPr lang="uk-UA"/>
          </a:p>
        </p:txBody>
      </p:sp>
      <p:graphicFrame>
        <p:nvGraphicFramePr>
          <p:cNvPr id="5" name="Місце для вмісту 5">
            <a:extLst>
              <a:ext uri="{FF2B5EF4-FFF2-40B4-BE49-F238E27FC236}">
                <a16:creationId xmlns:a16="http://schemas.microsoft.com/office/drawing/2014/main" id="{A99A268C-BD42-4642-4F67-9D972D743A4B}"/>
              </a:ext>
            </a:extLst>
          </p:cNvPr>
          <p:cNvGraphicFramePr>
            <a:graphicFrameLocks/>
          </p:cNvGraphicFramePr>
          <p:nvPr>
            <p:extLst>
              <p:ext uri="{D42A27DB-BD31-4B8C-83A1-F6EECF244321}">
                <p14:modId xmlns:p14="http://schemas.microsoft.com/office/powerpoint/2010/main" val="1928050724"/>
              </p:ext>
            </p:extLst>
          </p:nvPr>
        </p:nvGraphicFramePr>
        <p:xfrm>
          <a:off x="409936" y="923544"/>
          <a:ext cx="3080786" cy="37084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Місце для вмісту 5">
            <a:extLst>
              <a:ext uri="{FF2B5EF4-FFF2-40B4-BE49-F238E27FC236}">
                <a16:creationId xmlns:a16="http://schemas.microsoft.com/office/drawing/2014/main" id="{F0262BC0-99F8-CCBE-1601-039537ACBA46}"/>
              </a:ext>
            </a:extLst>
          </p:cNvPr>
          <p:cNvGraphicFramePr>
            <a:graphicFrameLocks/>
          </p:cNvGraphicFramePr>
          <p:nvPr>
            <p:extLst>
              <p:ext uri="{D42A27DB-BD31-4B8C-83A1-F6EECF244321}">
                <p14:modId xmlns:p14="http://schemas.microsoft.com/office/powerpoint/2010/main" val="1925506557"/>
              </p:ext>
            </p:extLst>
          </p:nvPr>
        </p:nvGraphicFramePr>
        <p:xfrm>
          <a:off x="4672584" y="1069848"/>
          <a:ext cx="2880360" cy="35620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994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номера слайда 3">
            <a:extLst>
              <a:ext uri="{FF2B5EF4-FFF2-40B4-BE49-F238E27FC236}">
                <a16:creationId xmlns:a16="http://schemas.microsoft.com/office/drawing/2014/main" id="{56EC99AB-C19A-E9D2-8411-2697073899B9}"/>
              </a:ext>
            </a:extLst>
          </p:cNvPr>
          <p:cNvSpPr>
            <a:spLocks noGrp="1"/>
          </p:cNvSpPr>
          <p:nvPr>
            <p:ph type="sldNum" sz="quarter" idx="12"/>
          </p:nvPr>
        </p:nvSpPr>
        <p:spPr/>
        <p:txBody>
          <a:bodyPr/>
          <a:lstStyle/>
          <a:p>
            <a:fld id="{39E0C941-9D0A-403C-BA4D-BCE85E32FCB4}" type="slidenum">
              <a:rPr lang="uk-UA" smtClean="0"/>
              <a:t>16</a:t>
            </a:fld>
            <a:endParaRPr lang="uk-UA"/>
          </a:p>
        </p:txBody>
      </p:sp>
      <p:graphicFrame>
        <p:nvGraphicFramePr>
          <p:cNvPr id="5" name="Місце для вмісту 5">
            <a:extLst>
              <a:ext uri="{FF2B5EF4-FFF2-40B4-BE49-F238E27FC236}">
                <a16:creationId xmlns:a16="http://schemas.microsoft.com/office/drawing/2014/main" id="{8DEF133A-0559-3AAF-77F9-DCAF187769A2}"/>
              </a:ext>
            </a:extLst>
          </p:cNvPr>
          <p:cNvGraphicFramePr>
            <a:graphicFrameLocks/>
          </p:cNvGraphicFramePr>
          <p:nvPr>
            <p:extLst>
              <p:ext uri="{D42A27DB-BD31-4B8C-83A1-F6EECF244321}">
                <p14:modId xmlns:p14="http://schemas.microsoft.com/office/powerpoint/2010/main" val="2307303441"/>
              </p:ext>
            </p:extLst>
          </p:nvPr>
        </p:nvGraphicFramePr>
        <p:xfrm>
          <a:off x="363474" y="704088"/>
          <a:ext cx="3422142" cy="37216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Місце для вмісту 5">
            <a:extLst>
              <a:ext uri="{FF2B5EF4-FFF2-40B4-BE49-F238E27FC236}">
                <a16:creationId xmlns:a16="http://schemas.microsoft.com/office/drawing/2014/main" id="{9114F8F8-F567-31BA-70F4-BC36BD29585E}"/>
              </a:ext>
            </a:extLst>
          </p:cNvPr>
          <p:cNvGraphicFramePr>
            <a:graphicFrameLocks/>
          </p:cNvGraphicFramePr>
          <p:nvPr>
            <p:extLst>
              <p:ext uri="{D42A27DB-BD31-4B8C-83A1-F6EECF244321}">
                <p14:modId xmlns:p14="http://schemas.microsoft.com/office/powerpoint/2010/main" val="1680326596"/>
              </p:ext>
            </p:extLst>
          </p:nvPr>
        </p:nvGraphicFramePr>
        <p:xfrm>
          <a:off x="5449824" y="813816"/>
          <a:ext cx="2935224" cy="36118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4639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1E8635-B543-1F80-CF7A-48B3E5BD292F}"/>
              </a:ext>
            </a:extLst>
          </p:cNvPr>
          <p:cNvSpPr>
            <a:spLocks noGrp="1"/>
          </p:cNvSpPr>
          <p:nvPr>
            <p:ph type="ctrTitle"/>
          </p:nvPr>
        </p:nvSpPr>
        <p:spPr>
          <a:xfrm>
            <a:off x="0" y="457200"/>
            <a:ext cx="9144000" cy="2450592"/>
          </a:xfrm>
          <a:gradFill>
            <a:gsLst>
              <a:gs pos="0">
                <a:schemeClr val="tx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uk-UA" sz="7200" dirty="0">
                <a:effectLst>
                  <a:outerShdw blurRad="38100" dist="38100" dir="2700000" algn="tl">
                    <a:srgbClr val="000000">
                      <a:alpha val="43137"/>
                    </a:srgbClr>
                  </a:outerShdw>
                </a:effectLst>
              </a:rPr>
              <a:t>ДЯКУЮ ЗА УВАГУ!</a:t>
            </a:r>
          </a:p>
        </p:txBody>
      </p:sp>
    </p:spTree>
    <p:extLst>
      <p:ext uri="{BB962C8B-B14F-4D97-AF65-F5344CB8AC3E}">
        <p14:creationId xmlns:p14="http://schemas.microsoft.com/office/powerpoint/2010/main" val="4095778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6"/>
          <p:cNvSpPr txBox="1">
            <a:spLocks noGrp="1"/>
          </p:cNvSpPr>
          <p:nvPr>
            <p:ph type="ctrTitle"/>
          </p:nvPr>
        </p:nvSpPr>
        <p:spPr>
          <a:xfrm>
            <a:off x="152996" y="915896"/>
            <a:ext cx="4487400" cy="3135892"/>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uk-UA" dirty="0"/>
              <a:t>  КНП «Хустський       	ЦПМСД» 	Хустської 	міської ради</a:t>
            </a:r>
            <a:endParaRPr dirty="0"/>
          </a:p>
        </p:txBody>
      </p:sp>
      <p:grpSp>
        <p:nvGrpSpPr>
          <p:cNvPr id="6" name="Группа 5"/>
          <p:cNvGrpSpPr/>
          <p:nvPr/>
        </p:nvGrpSpPr>
        <p:grpSpPr>
          <a:xfrm>
            <a:off x="5166395" y="689218"/>
            <a:ext cx="3322123" cy="2589549"/>
            <a:chOff x="5238209" y="1137473"/>
            <a:chExt cx="3322123" cy="2589549"/>
          </a:xfrm>
        </p:grpSpPr>
        <p:sp>
          <p:nvSpPr>
            <p:cNvPr id="54" name="Google Shape;54;p16"/>
            <p:cNvSpPr/>
            <p:nvPr/>
          </p:nvSpPr>
          <p:spPr>
            <a:xfrm rot="-2700000">
              <a:off x="5238209" y="2774973"/>
              <a:ext cx="952049" cy="952049"/>
            </a:xfrm>
            <a:prstGeom prst="teardrop">
              <a:avLst>
                <a:gd name="adj" fmla="val 100000"/>
              </a:avLst>
            </a:prstGeom>
            <a:gradFill>
              <a:gsLst>
                <a:gs pos="0">
                  <a:srgbClr val="0066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55" name="Google Shape;55;p16"/>
            <p:cNvSpPr/>
            <p:nvPr/>
          </p:nvSpPr>
          <p:spPr>
            <a:xfrm rot="8100000">
              <a:off x="6423245" y="1137473"/>
              <a:ext cx="952049" cy="952049"/>
            </a:xfrm>
            <a:prstGeom prst="teardrop">
              <a:avLst>
                <a:gd name="adj" fmla="val 10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56" name="Google Shape;56;p16"/>
            <p:cNvSpPr/>
            <p:nvPr/>
          </p:nvSpPr>
          <p:spPr>
            <a:xfrm rot="-2700000">
              <a:off x="7608283" y="2751148"/>
              <a:ext cx="952049" cy="952049"/>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cxnSp>
          <p:nvCxnSpPr>
            <p:cNvPr id="57" name="Google Shape;57;p16"/>
            <p:cNvCxnSpPr/>
            <p:nvPr/>
          </p:nvCxnSpPr>
          <p:spPr>
            <a:xfrm rot="5400000" flipH="1" flipV="1">
              <a:off x="6161204" y="1827804"/>
              <a:ext cx="291099" cy="1185036"/>
            </a:xfrm>
            <a:prstGeom prst="bentConnector3">
              <a:avLst>
                <a:gd name="adj1" fmla="val 50000"/>
              </a:avLst>
            </a:prstGeom>
            <a:noFill/>
            <a:ln w="9525" cap="flat" cmpd="sng">
              <a:solidFill>
                <a:schemeClr val="dk1"/>
              </a:solidFill>
              <a:prstDash val="solid"/>
              <a:round/>
              <a:headEnd type="none" w="med" len="med"/>
              <a:tailEnd type="none" w="med" len="med"/>
            </a:ln>
          </p:spPr>
        </p:cxnSp>
        <p:cxnSp>
          <p:nvCxnSpPr>
            <p:cNvPr id="58" name="Google Shape;58;p16"/>
            <p:cNvCxnSpPr>
              <a:stCxn id="56" idx="7"/>
              <a:endCxn id="55" idx="7"/>
            </p:cNvCxnSpPr>
            <p:nvPr/>
          </p:nvCxnSpPr>
          <p:spPr>
            <a:xfrm rot="5400000" flipH="1">
              <a:off x="7358157" y="1827823"/>
              <a:ext cx="267300" cy="1185000"/>
            </a:xfrm>
            <a:prstGeom prst="bentConnector3">
              <a:avLst>
                <a:gd name="adj1" fmla="val 49995"/>
              </a:avLst>
            </a:prstGeom>
            <a:noFill/>
            <a:ln w="9525" cap="flat" cmpd="sng">
              <a:solidFill>
                <a:schemeClr val="dk1"/>
              </a:solidFill>
              <a:prstDash val="solid"/>
              <a:round/>
              <a:headEnd type="none" w="med" len="med"/>
              <a:tailEnd type="none" w="med" len="med"/>
            </a:ln>
          </p:spPr>
        </p:cxnSp>
        <p:sp>
          <p:nvSpPr>
            <p:cNvPr id="59" name="Google Shape;59;p16"/>
            <p:cNvSpPr/>
            <p:nvPr/>
          </p:nvSpPr>
          <p:spPr>
            <a:xfrm rot="-2700000">
              <a:off x="6423258" y="2751148"/>
              <a:ext cx="952049" cy="952049"/>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cxnSp>
          <p:nvCxnSpPr>
            <p:cNvPr id="60" name="Google Shape;60;p16"/>
            <p:cNvCxnSpPr>
              <a:stCxn id="55" idx="7"/>
              <a:endCxn id="59" idx="7"/>
            </p:cNvCxnSpPr>
            <p:nvPr/>
          </p:nvCxnSpPr>
          <p:spPr>
            <a:xfrm>
              <a:off x="6899270" y="2286698"/>
              <a:ext cx="0" cy="267300"/>
            </a:xfrm>
            <a:prstGeom prst="straightConnector1">
              <a:avLst/>
            </a:prstGeom>
            <a:noFill/>
            <a:ln w="9525" cap="flat" cmpd="sng">
              <a:solidFill>
                <a:schemeClr val="dk1"/>
              </a:solidFill>
              <a:prstDash val="solid"/>
              <a:round/>
              <a:headEnd type="none" w="med" len="med"/>
              <a:tailEnd type="none" w="med" len="med"/>
            </a:ln>
          </p:spPr>
        </p:cxnSp>
        <p:grpSp>
          <p:nvGrpSpPr>
            <p:cNvPr id="61" name="Google Shape;61;p16"/>
            <p:cNvGrpSpPr/>
            <p:nvPr/>
          </p:nvGrpSpPr>
          <p:grpSpPr>
            <a:xfrm>
              <a:off x="6695044" y="1409363"/>
              <a:ext cx="408465" cy="408305"/>
              <a:chOff x="11647592" y="2145138"/>
              <a:chExt cx="544620" cy="544407"/>
            </a:xfrm>
          </p:grpSpPr>
          <p:sp>
            <p:nvSpPr>
              <p:cNvPr id="62" name="Google Shape;62;p16"/>
              <p:cNvSpPr/>
              <p:nvPr/>
            </p:nvSpPr>
            <p:spPr>
              <a:xfrm>
                <a:off x="11871991" y="2257763"/>
                <a:ext cx="95715" cy="95715"/>
              </a:xfrm>
              <a:custGeom>
                <a:avLst/>
                <a:gdLst/>
                <a:ahLst/>
                <a:cxnLst/>
                <a:rect l="l" t="t" r="r" b="b"/>
                <a:pathLst>
                  <a:path w="95715" h="95715" extrusionOk="0">
                    <a:moveTo>
                      <a:pt x="95715" y="47858"/>
                    </a:moveTo>
                    <a:cubicBezTo>
                      <a:pt x="95715" y="74289"/>
                      <a:pt x="74288" y="95715"/>
                      <a:pt x="47857" y="95715"/>
                    </a:cubicBezTo>
                    <a:cubicBezTo>
                      <a:pt x="21426" y="95715"/>
                      <a:pt x="0" y="74289"/>
                      <a:pt x="0" y="47858"/>
                    </a:cubicBezTo>
                    <a:cubicBezTo>
                      <a:pt x="0" y="21427"/>
                      <a:pt x="21426" y="0"/>
                      <a:pt x="47857" y="0"/>
                    </a:cubicBezTo>
                    <a:cubicBezTo>
                      <a:pt x="74288" y="0"/>
                      <a:pt x="95715" y="21427"/>
                      <a:pt x="95715" y="47858"/>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3" name="Google Shape;63;p16"/>
              <p:cNvSpPr/>
              <p:nvPr/>
            </p:nvSpPr>
            <p:spPr>
              <a:xfrm>
                <a:off x="11647592" y="2407823"/>
                <a:ext cx="32862" cy="33819"/>
              </a:xfrm>
              <a:custGeom>
                <a:avLst/>
                <a:gdLst/>
                <a:ahLst/>
                <a:cxnLst/>
                <a:rect l="l" t="t" r="r" b="b"/>
                <a:pathLst>
                  <a:path w="32862" h="33819" extrusionOk="0">
                    <a:moveTo>
                      <a:pt x="0" y="9572"/>
                    </a:moveTo>
                    <a:cubicBezTo>
                      <a:pt x="0" y="17654"/>
                      <a:pt x="320" y="25737"/>
                      <a:pt x="1064" y="33819"/>
                    </a:cubicBezTo>
                    <a:lnTo>
                      <a:pt x="32863" y="31054"/>
                    </a:lnTo>
                    <a:cubicBezTo>
                      <a:pt x="32225" y="23929"/>
                      <a:pt x="31905" y="16803"/>
                      <a:pt x="31905" y="9678"/>
                    </a:cubicBezTo>
                    <a:lnTo>
                      <a:pt x="32012" y="1170"/>
                    </a:lnTo>
                    <a:lnTo>
                      <a:pt x="107" y="0"/>
                    </a:lnTo>
                    <a:cubicBezTo>
                      <a:pt x="107" y="3084"/>
                      <a:pt x="0" y="6381"/>
                      <a:pt x="0" y="957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4" name="Google Shape;64;p16"/>
              <p:cNvSpPr/>
              <p:nvPr/>
            </p:nvSpPr>
            <p:spPr>
              <a:xfrm>
                <a:off x="11653867" y="2468337"/>
                <a:ext cx="39349" cy="39456"/>
              </a:xfrm>
              <a:custGeom>
                <a:avLst/>
                <a:gdLst/>
                <a:ahLst/>
                <a:cxnLst/>
                <a:rect l="l" t="t" r="r" b="b"/>
                <a:pathLst>
                  <a:path w="39349" h="39456" extrusionOk="0">
                    <a:moveTo>
                      <a:pt x="31160" y="0"/>
                    </a:moveTo>
                    <a:lnTo>
                      <a:pt x="0" y="6806"/>
                    </a:lnTo>
                    <a:cubicBezTo>
                      <a:pt x="2446" y="17867"/>
                      <a:pt x="5530" y="28821"/>
                      <a:pt x="9253" y="39456"/>
                    </a:cubicBezTo>
                    <a:lnTo>
                      <a:pt x="39350" y="28821"/>
                    </a:lnTo>
                    <a:cubicBezTo>
                      <a:pt x="35946" y="19250"/>
                      <a:pt x="33182" y="9678"/>
                      <a:pt x="31160" y="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5" name="Google Shape;65;p16"/>
              <p:cNvSpPr/>
              <p:nvPr/>
            </p:nvSpPr>
            <p:spPr>
              <a:xfrm>
                <a:off x="11651102" y="2341035"/>
                <a:ext cx="38073" cy="38073"/>
              </a:xfrm>
              <a:custGeom>
                <a:avLst/>
                <a:gdLst/>
                <a:ahLst/>
                <a:cxnLst/>
                <a:rect l="l" t="t" r="r" b="b"/>
                <a:pathLst>
                  <a:path w="38073" h="38073" extrusionOk="0">
                    <a:moveTo>
                      <a:pt x="0" y="32969"/>
                    </a:moveTo>
                    <a:lnTo>
                      <a:pt x="31479" y="38073"/>
                    </a:lnTo>
                    <a:cubicBezTo>
                      <a:pt x="33075" y="28289"/>
                      <a:pt x="35307" y="18505"/>
                      <a:pt x="38073" y="8933"/>
                    </a:cubicBezTo>
                    <a:lnTo>
                      <a:pt x="7445" y="0"/>
                    </a:lnTo>
                    <a:cubicBezTo>
                      <a:pt x="4254" y="10848"/>
                      <a:pt x="1807" y="21802"/>
                      <a:pt x="0" y="32969"/>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6" name="Google Shape;66;p16"/>
              <p:cNvSpPr/>
              <p:nvPr/>
            </p:nvSpPr>
            <p:spPr>
              <a:xfrm>
                <a:off x="11670032" y="2279033"/>
                <a:ext cx="42858" cy="42859"/>
              </a:xfrm>
              <a:custGeom>
                <a:avLst/>
                <a:gdLst/>
                <a:ahLst/>
                <a:cxnLst/>
                <a:rect l="l" t="t" r="r" b="b"/>
                <a:pathLst>
                  <a:path w="42858" h="42859" extrusionOk="0">
                    <a:moveTo>
                      <a:pt x="0" y="30097"/>
                    </a:moveTo>
                    <a:lnTo>
                      <a:pt x="29246" y="42859"/>
                    </a:lnTo>
                    <a:cubicBezTo>
                      <a:pt x="33182" y="33819"/>
                      <a:pt x="37754" y="24886"/>
                      <a:pt x="42859" y="16272"/>
                    </a:cubicBezTo>
                    <a:lnTo>
                      <a:pt x="15421" y="0"/>
                    </a:lnTo>
                    <a:cubicBezTo>
                      <a:pt x="9677" y="9572"/>
                      <a:pt x="4467" y="19781"/>
                      <a:pt x="0" y="30097"/>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7" name="Google Shape;67;p16"/>
              <p:cNvSpPr/>
              <p:nvPr/>
            </p:nvSpPr>
            <p:spPr>
              <a:xfrm>
                <a:off x="11704596" y="2145138"/>
                <a:ext cx="448053" cy="143253"/>
              </a:xfrm>
              <a:custGeom>
                <a:avLst/>
                <a:gdLst/>
                <a:ahLst/>
                <a:cxnLst/>
                <a:rect l="l" t="t" r="r" b="b"/>
                <a:pathLst>
                  <a:path w="448053" h="143253" extrusionOk="0">
                    <a:moveTo>
                      <a:pt x="375310" y="52750"/>
                    </a:moveTo>
                    <a:cubicBezTo>
                      <a:pt x="329260" y="19462"/>
                      <a:pt x="272363" y="0"/>
                      <a:pt x="215252" y="0"/>
                    </a:cubicBezTo>
                    <a:cubicBezTo>
                      <a:pt x="128684" y="0"/>
                      <a:pt x="50409" y="41264"/>
                      <a:pt x="0" y="105819"/>
                    </a:cubicBezTo>
                    <a:lnTo>
                      <a:pt x="25205" y="125493"/>
                    </a:lnTo>
                    <a:cubicBezTo>
                      <a:pt x="69552" y="68596"/>
                      <a:pt x="138787" y="31905"/>
                      <a:pt x="215252" y="31905"/>
                    </a:cubicBezTo>
                    <a:cubicBezTo>
                      <a:pt x="263855" y="31905"/>
                      <a:pt x="312138" y="48708"/>
                      <a:pt x="351913" y="76147"/>
                    </a:cubicBezTo>
                    <a:lnTo>
                      <a:pt x="325645" y="102415"/>
                    </a:lnTo>
                    <a:lnTo>
                      <a:pt x="448054" y="143254"/>
                    </a:lnTo>
                    <a:lnTo>
                      <a:pt x="407215" y="20845"/>
                    </a:lnTo>
                    <a:lnTo>
                      <a:pt x="375310" y="5275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8" name="Google Shape;68;p16"/>
              <p:cNvSpPr/>
              <p:nvPr/>
            </p:nvSpPr>
            <p:spPr>
              <a:xfrm>
                <a:off x="11687048" y="2546398"/>
                <a:ext cx="448159" cy="143147"/>
              </a:xfrm>
              <a:custGeom>
                <a:avLst/>
                <a:gdLst/>
                <a:ahLst/>
                <a:cxnLst/>
                <a:rect l="l" t="t" r="r" b="b"/>
                <a:pathLst>
                  <a:path w="448159" h="143147" extrusionOk="0">
                    <a:moveTo>
                      <a:pt x="422848" y="17761"/>
                    </a:moveTo>
                    <a:cubicBezTo>
                      <a:pt x="378500" y="74658"/>
                      <a:pt x="309267" y="111349"/>
                      <a:pt x="232800" y="111349"/>
                    </a:cubicBezTo>
                    <a:cubicBezTo>
                      <a:pt x="184199" y="111349"/>
                      <a:pt x="135916" y="94545"/>
                      <a:pt x="96140" y="67107"/>
                    </a:cubicBezTo>
                    <a:lnTo>
                      <a:pt x="122409" y="40839"/>
                    </a:lnTo>
                    <a:lnTo>
                      <a:pt x="0" y="0"/>
                    </a:lnTo>
                    <a:lnTo>
                      <a:pt x="40838" y="122409"/>
                    </a:lnTo>
                    <a:lnTo>
                      <a:pt x="72850" y="90398"/>
                    </a:lnTo>
                    <a:cubicBezTo>
                      <a:pt x="118899" y="123685"/>
                      <a:pt x="175797" y="143148"/>
                      <a:pt x="232907" y="143148"/>
                    </a:cubicBezTo>
                    <a:cubicBezTo>
                      <a:pt x="319476" y="143148"/>
                      <a:pt x="397750" y="101884"/>
                      <a:pt x="448160" y="37329"/>
                    </a:cubicBezTo>
                    <a:lnTo>
                      <a:pt x="422848" y="1776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9" name="Google Shape;69;p16"/>
              <p:cNvSpPr/>
              <p:nvPr/>
            </p:nvSpPr>
            <p:spPr>
              <a:xfrm>
                <a:off x="12146588" y="2326997"/>
                <a:ext cx="39349" cy="39349"/>
              </a:xfrm>
              <a:custGeom>
                <a:avLst/>
                <a:gdLst/>
                <a:ahLst/>
                <a:cxnLst/>
                <a:rect l="l" t="t" r="r" b="b"/>
                <a:pathLst>
                  <a:path w="39349" h="39349" extrusionOk="0">
                    <a:moveTo>
                      <a:pt x="30097" y="0"/>
                    </a:moveTo>
                    <a:lnTo>
                      <a:pt x="0" y="10635"/>
                    </a:lnTo>
                    <a:cubicBezTo>
                      <a:pt x="3297" y="20100"/>
                      <a:pt x="6062" y="29672"/>
                      <a:pt x="8189" y="39350"/>
                    </a:cubicBezTo>
                    <a:lnTo>
                      <a:pt x="39350" y="32543"/>
                    </a:lnTo>
                    <a:cubicBezTo>
                      <a:pt x="37010" y="21589"/>
                      <a:pt x="33819" y="10635"/>
                      <a:pt x="30097" y="0"/>
                    </a:cubicBezTo>
                    <a:lnTo>
                      <a:pt x="30097" y="0"/>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0" name="Google Shape;70;p16"/>
              <p:cNvSpPr/>
              <p:nvPr/>
            </p:nvSpPr>
            <p:spPr>
              <a:xfrm>
                <a:off x="12126807" y="2512791"/>
                <a:ext cx="42858" cy="42859"/>
              </a:xfrm>
              <a:custGeom>
                <a:avLst/>
                <a:gdLst/>
                <a:ahLst/>
                <a:cxnLst/>
                <a:rect l="l" t="t" r="r" b="b"/>
                <a:pathLst>
                  <a:path w="42858" h="42859" extrusionOk="0">
                    <a:moveTo>
                      <a:pt x="42859" y="12762"/>
                    </a:moveTo>
                    <a:lnTo>
                      <a:pt x="13613" y="0"/>
                    </a:lnTo>
                    <a:cubicBezTo>
                      <a:pt x="9677" y="9040"/>
                      <a:pt x="5105" y="17973"/>
                      <a:pt x="0" y="26588"/>
                    </a:cubicBezTo>
                    <a:lnTo>
                      <a:pt x="27438" y="42859"/>
                    </a:lnTo>
                    <a:cubicBezTo>
                      <a:pt x="33182" y="33288"/>
                      <a:pt x="38392" y="23078"/>
                      <a:pt x="42859" y="12762"/>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1" name="Google Shape;71;p16"/>
              <p:cNvSpPr/>
              <p:nvPr/>
            </p:nvSpPr>
            <p:spPr>
              <a:xfrm>
                <a:off x="12150629" y="2455574"/>
                <a:ext cx="38074" cy="38073"/>
              </a:xfrm>
              <a:custGeom>
                <a:avLst/>
                <a:gdLst/>
                <a:ahLst/>
                <a:cxnLst/>
                <a:rect l="l" t="t" r="r" b="b"/>
                <a:pathLst>
                  <a:path w="38074" h="38073" extrusionOk="0">
                    <a:moveTo>
                      <a:pt x="38074" y="5105"/>
                    </a:moveTo>
                    <a:lnTo>
                      <a:pt x="6594" y="0"/>
                    </a:lnTo>
                    <a:cubicBezTo>
                      <a:pt x="4999" y="9784"/>
                      <a:pt x="2766" y="19568"/>
                      <a:pt x="0" y="29140"/>
                    </a:cubicBezTo>
                    <a:lnTo>
                      <a:pt x="30630" y="38073"/>
                    </a:lnTo>
                    <a:cubicBezTo>
                      <a:pt x="33713" y="27226"/>
                      <a:pt x="36266" y="16165"/>
                      <a:pt x="38074" y="5105"/>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2" name="Google Shape;72;p16"/>
              <p:cNvSpPr/>
              <p:nvPr/>
            </p:nvSpPr>
            <p:spPr>
              <a:xfrm>
                <a:off x="12159244" y="2393041"/>
                <a:ext cx="32968" cy="33925"/>
              </a:xfrm>
              <a:custGeom>
                <a:avLst/>
                <a:gdLst/>
                <a:ahLst/>
                <a:cxnLst/>
                <a:rect l="l" t="t" r="r" b="b"/>
                <a:pathLst>
                  <a:path w="32968" h="33925" extrusionOk="0">
                    <a:moveTo>
                      <a:pt x="0" y="2871"/>
                    </a:moveTo>
                    <a:cubicBezTo>
                      <a:pt x="638" y="9997"/>
                      <a:pt x="957" y="17122"/>
                      <a:pt x="957" y="24248"/>
                    </a:cubicBezTo>
                    <a:lnTo>
                      <a:pt x="851" y="32756"/>
                    </a:lnTo>
                    <a:lnTo>
                      <a:pt x="32756" y="33926"/>
                    </a:lnTo>
                    <a:cubicBezTo>
                      <a:pt x="32862" y="30735"/>
                      <a:pt x="32969" y="27545"/>
                      <a:pt x="32969" y="24248"/>
                    </a:cubicBezTo>
                    <a:cubicBezTo>
                      <a:pt x="32969" y="16165"/>
                      <a:pt x="32650" y="8083"/>
                      <a:pt x="31905" y="0"/>
                    </a:cubicBezTo>
                    <a:lnTo>
                      <a:pt x="0" y="2871"/>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3" name="Google Shape;73;p16"/>
              <p:cNvSpPr/>
              <p:nvPr/>
            </p:nvSpPr>
            <p:spPr>
              <a:xfrm>
                <a:off x="11856084" y="2385277"/>
                <a:ext cx="127726" cy="191536"/>
              </a:xfrm>
              <a:custGeom>
                <a:avLst/>
                <a:gdLst/>
                <a:ahLst/>
                <a:cxnLst/>
                <a:rect l="l" t="t" r="r" b="b"/>
                <a:pathLst>
                  <a:path w="127726" h="191536" extrusionOk="0">
                    <a:moveTo>
                      <a:pt x="167" y="35734"/>
                    </a:moveTo>
                    <a:cubicBezTo>
                      <a:pt x="2720" y="61364"/>
                      <a:pt x="8037" y="69766"/>
                      <a:pt x="13674" y="78593"/>
                    </a:cubicBezTo>
                    <a:cubicBezTo>
                      <a:pt x="24415" y="95396"/>
                      <a:pt x="32072" y="113263"/>
                      <a:pt x="32072" y="191537"/>
                    </a:cubicBezTo>
                    <a:lnTo>
                      <a:pt x="95669" y="191537"/>
                    </a:lnTo>
                    <a:cubicBezTo>
                      <a:pt x="95669" y="113369"/>
                      <a:pt x="103327" y="95396"/>
                      <a:pt x="114069" y="78593"/>
                    </a:cubicBezTo>
                    <a:cubicBezTo>
                      <a:pt x="119705" y="69766"/>
                      <a:pt x="125023" y="61364"/>
                      <a:pt x="127574" y="35627"/>
                    </a:cubicBezTo>
                    <a:cubicBezTo>
                      <a:pt x="129383" y="16697"/>
                      <a:pt x="114812" y="0"/>
                      <a:pt x="95776" y="0"/>
                    </a:cubicBezTo>
                    <a:lnTo>
                      <a:pt x="31966" y="0"/>
                    </a:lnTo>
                    <a:cubicBezTo>
                      <a:pt x="13036" y="106"/>
                      <a:pt x="-1747" y="16697"/>
                      <a:pt x="167" y="35734"/>
                    </a:cubicBezTo>
                    <a:lnTo>
                      <a:pt x="167" y="35734"/>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grpSp>
          <p:nvGrpSpPr>
            <p:cNvPr id="74" name="Google Shape;74;p16"/>
            <p:cNvGrpSpPr/>
            <p:nvPr/>
          </p:nvGrpSpPr>
          <p:grpSpPr>
            <a:xfrm>
              <a:off x="5510029" y="3059726"/>
              <a:ext cx="408384" cy="334924"/>
              <a:chOff x="1222755" y="3375505"/>
              <a:chExt cx="544512" cy="446565"/>
            </a:xfrm>
          </p:grpSpPr>
          <p:sp>
            <p:nvSpPr>
              <p:cNvPr id="75" name="Google Shape;75;p16"/>
              <p:cNvSpPr/>
              <p:nvPr/>
            </p:nvSpPr>
            <p:spPr>
              <a:xfrm>
                <a:off x="1654491" y="3503125"/>
                <a:ext cx="96778" cy="95715"/>
              </a:xfrm>
              <a:custGeom>
                <a:avLst/>
                <a:gdLst/>
                <a:ahLst/>
                <a:cxnLst/>
                <a:rect l="l" t="t" r="r" b="b"/>
                <a:pathLst>
                  <a:path w="96778" h="95715" extrusionOk="0">
                    <a:moveTo>
                      <a:pt x="47858" y="0"/>
                    </a:moveTo>
                    <a:cubicBezTo>
                      <a:pt x="21483" y="0"/>
                      <a:pt x="0" y="21483"/>
                      <a:pt x="0" y="47858"/>
                    </a:cubicBezTo>
                    <a:cubicBezTo>
                      <a:pt x="0" y="74233"/>
                      <a:pt x="21483" y="95715"/>
                      <a:pt x="47858" y="95715"/>
                    </a:cubicBezTo>
                    <a:cubicBezTo>
                      <a:pt x="74233" y="95715"/>
                      <a:pt x="96779" y="74233"/>
                      <a:pt x="96779" y="47858"/>
                    </a:cubicBezTo>
                    <a:cubicBezTo>
                      <a:pt x="96779" y="21377"/>
                      <a:pt x="74339" y="0"/>
                      <a:pt x="47858" y="0"/>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6" name="Google Shape;76;p16"/>
              <p:cNvSpPr/>
              <p:nvPr/>
            </p:nvSpPr>
            <p:spPr>
              <a:xfrm>
                <a:off x="1638494" y="3630639"/>
                <a:ext cx="128773" cy="191430"/>
              </a:xfrm>
              <a:custGeom>
                <a:avLst/>
                <a:gdLst/>
                <a:ahLst/>
                <a:cxnLst/>
                <a:rect l="l" t="t" r="r" b="b"/>
                <a:pathLst>
                  <a:path w="128773" h="191430" extrusionOk="0">
                    <a:moveTo>
                      <a:pt x="115115" y="78593"/>
                    </a:moveTo>
                    <a:cubicBezTo>
                      <a:pt x="120752" y="69766"/>
                      <a:pt x="126069" y="61364"/>
                      <a:pt x="128622" y="35627"/>
                    </a:cubicBezTo>
                    <a:cubicBezTo>
                      <a:pt x="130430" y="16697"/>
                      <a:pt x="115860" y="0"/>
                      <a:pt x="96823" y="0"/>
                    </a:cubicBezTo>
                    <a:lnTo>
                      <a:pt x="31949" y="0"/>
                    </a:lnTo>
                    <a:cubicBezTo>
                      <a:pt x="13019" y="0"/>
                      <a:pt x="-1657" y="16590"/>
                      <a:pt x="151" y="35627"/>
                    </a:cubicBezTo>
                    <a:cubicBezTo>
                      <a:pt x="2703" y="61258"/>
                      <a:pt x="8021" y="69659"/>
                      <a:pt x="13657" y="78486"/>
                    </a:cubicBezTo>
                    <a:cubicBezTo>
                      <a:pt x="24399" y="95290"/>
                      <a:pt x="32056" y="113157"/>
                      <a:pt x="32056" y="191431"/>
                    </a:cubicBezTo>
                    <a:lnTo>
                      <a:pt x="96717" y="191431"/>
                    </a:lnTo>
                    <a:cubicBezTo>
                      <a:pt x="96717" y="113263"/>
                      <a:pt x="104480" y="95396"/>
                      <a:pt x="115115" y="78593"/>
                    </a:cubicBezTo>
                    <a:lnTo>
                      <a:pt x="115115" y="78593"/>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7" name="Google Shape;77;p16"/>
              <p:cNvSpPr/>
              <p:nvPr/>
            </p:nvSpPr>
            <p:spPr>
              <a:xfrm>
                <a:off x="1447215" y="3503125"/>
                <a:ext cx="95715" cy="95715"/>
              </a:xfrm>
              <a:custGeom>
                <a:avLst/>
                <a:gdLst/>
                <a:ahLst/>
                <a:cxnLst/>
                <a:rect l="l" t="t" r="r" b="b"/>
                <a:pathLst>
                  <a:path w="95715" h="95715" extrusionOk="0">
                    <a:moveTo>
                      <a:pt x="95715" y="47858"/>
                    </a:moveTo>
                    <a:cubicBezTo>
                      <a:pt x="95715" y="74289"/>
                      <a:pt x="74289" y="95715"/>
                      <a:pt x="47858" y="95715"/>
                    </a:cubicBezTo>
                    <a:cubicBezTo>
                      <a:pt x="21427" y="95715"/>
                      <a:pt x="0" y="74289"/>
                      <a:pt x="0" y="47858"/>
                    </a:cubicBezTo>
                    <a:cubicBezTo>
                      <a:pt x="0" y="21427"/>
                      <a:pt x="21427" y="0"/>
                      <a:pt x="47858" y="0"/>
                    </a:cubicBezTo>
                    <a:cubicBezTo>
                      <a:pt x="74289" y="0"/>
                      <a:pt x="95715" y="21427"/>
                      <a:pt x="95715" y="47858"/>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8" name="Google Shape;78;p16"/>
              <p:cNvSpPr/>
              <p:nvPr/>
            </p:nvSpPr>
            <p:spPr>
              <a:xfrm>
                <a:off x="1542930" y="3375505"/>
                <a:ext cx="95715" cy="95715"/>
              </a:xfrm>
              <a:custGeom>
                <a:avLst/>
                <a:gdLst/>
                <a:ahLst/>
                <a:cxnLst/>
                <a:rect l="l" t="t" r="r" b="b"/>
                <a:pathLst>
                  <a:path w="95715" h="95715" extrusionOk="0">
                    <a:moveTo>
                      <a:pt x="95715" y="47858"/>
                    </a:moveTo>
                    <a:cubicBezTo>
                      <a:pt x="95715" y="74289"/>
                      <a:pt x="74289" y="95715"/>
                      <a:pt x="47858" y="95715"/>
                    </a:cubicBezTo>
                    <a:cubicBezTo>
                      <a:pt x="21427" y="95715"/>
                      <a:pt x="0" y="74289"/>
                      <a:pt x="0" y="47858"/>
                    </a:cubicBezTo>
                    <a:cubicBezTo>
                      <a:pt x="0" y="21427"/>
                      <a:pt x="21427" y="0"/>
                      <a:pt x="47858" y="0"/>
                    </a:cubicBezTo>
                    <a:cubicBezTo>
                      <a:pt x="74289" y="0"/>
                      <a:pt x="95715" y="21427"/>
                      <a:pt x="95715" y="47858"/>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9" name="Google Shape;79;p16"/>
              <p:cNvSpPr/>
              <p:nvPr/>
            </p:nvSpPr>
            <p:spPr>
              <a:xfrm>
                <a:off x="1351499" y="3375505"/>
                <a:ext cx="95715" cy="95715"/>
              </a:xfrm>
              <a:custGeom>
                <a:avLst/>
                <a:gdLst/>
                <a:ahLst/>
                <a:cxnLst/>
                <a:rect l="l" t="t" r="r" b="b"/>
                <a:pathLst>
                  <a:path w="95715" h="95715" extrusionOk="0">
                    <a:moveTo>
                      <a:pt x="95715" y="47858"/>
                    </a:moveTo>
                    <a:cubicBezTo>
                      <a:pt x="95715" y="74289"/>
                      <a:pt x="74289" y="95715"/>
                      <a:pt x="47858" y="95715"/>
                    </a:cubicBezTo>
                    <a:cubicBezTo>
                      <a:pt x="21427" y="95715"/>
                      <a:pt x="0" y="74289"/>
                      <a:pt x="0" y="47858"/>
                    </a:cubicBezTo>
                    <a:cubicBezTo>
                      <a:pt x="0" y="21427"/>
                      <a:pt x="21427" y="0"/>
                      <a:pt x="47858" y="0"/>
                    </a:cubicBezTo>
                    <a:cubicBezTo>
                      <a:pt x="74289" y="0"/>
                      <a:pt x="95715" y="21427"/>
                      <a:pt x="95715" y="47858"/>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80" name="Google Shape;80;p16"/>
              <p:cNvSpPr/>
              <p:nvPr/>
            </p:nvSpPr>
            <p:spPr>
              <a:xfrm>
                <a:off x="1431111" y="3630639"/>
                <a:ext cx="127710" cy="191430"/>
              </a:xfrm>
              <a:custGeom>
                <a:avLst/>
                <a:gdLst/>
                <a:ahLst/>
                <a:cxnLst/>
                <a:rect l="l" t="t" r="r" b="b"/>
                <a:pathLst>
                  <a:path w="127710" h="191430" extrusionOk="0">
                    <a:moveTo>
                      <a:pt x="114052" y="78593"/>
                    </a:moveTo>
                    <a:cubicBezTo>
                      <a:pt x="119688" y="69766"/>
                      <a:pt x="125006" y="61364"/>
                      <a:pt x="127558" y="35627"/>
                    </a:cubicBezTo>
                    <a:cubicBezTo>
                      <a:pt x="129366" y="16697"/>
                      <a:pt x="114796" y="0"/>
                      <a:pt x="95760" y="0"/>
                    </a:cubicBezTo>
                    <a:lnTo>
                      <a:pt x="31949" y="0"/>
                    </a:lnTo>
                    <a:cubicBezTo>
                      <a:pt x="13019" y="0"/>
                      <a:pt x="-1657" y="16590"/>
                      <a:pt x="151" y="35627"/>
                    </a:cubicBezTo>
                    <a:cubicBezTo>
                      <a:pt x="2703" y="61258"/>
                      <a:pt x="8021" y="69659"/>
                      <a:pt x="13657" y="78486"/>
                    </a:cubicBezTo>
                    <a:cubicBezTo>
                      <a:pt x="24399" y="95290"/>
                      <a:pt x="32056" y="113157"/>
                      <a:pt x="32056" y="191431"/>
                    </a:cubicBezTo>
                    <a:lnTo>
                      <a:pt x="95653" y="191431"/>
                    </a:lnTo>
                    <a:cubicBezTo>
                      <a:pt x="95760" y="113263"/>
                      <a:pt x="103417" y="95396"/>
                      <a:pt x="114052" y="78593"/>
                    </a:cubicBezTo>
                    <a:lnTo>
                      <a:pt x="114052" y="78593"/>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81" name="Google Shape;81;p16"/>
              <p:cNvSpPr/>
              <p:nvPr/>
            </p:nvSpPr>
            <p:spPr>
              <a:xfrm>
                <a:off x="1238768" y="3503125"/>
                <a:ext cx="96778" cy="95715"/>
              </a:xfrm>
              <a:custGeom>
                <a:avLst/>
                <a:gdLst/>
                <a:ahLst/>
                <a:cxnLst/>
                <a:rect l="l" t="t" r="r" b="b"/>
                <a:pathLst>
                  <a:path w="96778" h="95715" extrusionOk="0">
                    <a:moveTo>
                      <a:pt x="0" y="47858"/>
                    </a:moveTo>
                    <a:cubicBezTo>
                      <a:pt x="0" y="74233"/>
                      <a:pt x="22546" y="95715"/>
                      <a:pt x="48921" y="95715"/>
                    </a:cubicBezTo>
                    <a:cubicBezTo>
                      <a:pt x="75296" y="95715"/>
                      <a:pt x="96779" y="74233"/>
                      <a:pt x="96779" y="47858"/>
                    </a:cubicBezTo>
                    <a:cubicBezTo>
                      <a:pt x="96779" y="21483"/>
                      <a:pt x="75296" y="0"/>
                      <a:pt x="48921" y="0"/>
                    </a:cubicBezTo>
                    <a:cubicBezTo>
                      <a:pt x="22546" y="0"/>
                      <a:pt x="0" y="21377"/>
                      <a:pt x="0" y="47858"/>
                    </a:cubicBez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82" name="Google Shape;82;p16"/>
              <p:cNvSpPr/>
              <p:nvPr/>
            </p:nvSpPr>
            <p:spPr>
              <a:xfrm>
                <a:off x="1222755" y="3630533"/>
                <a:ext cx="128789" cy="191537"/>
              </a:xfrm>
              <a:custGeom>
                <a:avLst/>
                <a:gdLst/>
                <a:ahLst/>
                <a:cxnLst/>
                <a:rect l="l" t="t" r="r" b="b"/>
                <a:pathLst>
                  <a:path w="128789" h="191537" extrusionOk="0">
                    <a:moveTo>
                      <a:pt x="167" y="35734"/>
                    </a:moveTo>
                    <a:cubicBezTo>
                      <a:pt x="2719" y="61364"/>
                      <a:pt x="8037" y="69766"/>
                      <a:pt x="13673" y="78593"/>
                    </a:cubicBezTo>
                    <a:cubicBezTo>
                      <a:pt x="24415" y="95396"/>
                      <a:pt x="32072" y="113263"/>
                      <a:pt x="32072" y="191537"/>
                    </a:cubicBezTo>
                    <a:lnTo>
                      <a:pt x="96733" y="191537"/>
                    </a:lnTo>
                    <a:cubicBezTo>
                      <a:pt x="96733" y="113370"/>
                      <a:pt x="104390" y="95396"/>
                      <a:pt x="115132" y="78593"/>
                    </a:cubicBezTo>
                    <a:cubicBezTo>
                      <a:pt x="120768" y="69766"/>
                      <a:pt x="126086" y="61364"/>
                      <a:pt x="128638" y="35627"/>
                    </a:cubicBezTo>
                    <a:cubicBezTo>
                      <a:pt x="130446" y="16697"/>
                      <a:pt x="115876" y="0"/>
                      <a:pt x="96840" y="0"/>
                    </a:cubicBezTo>
                    <a:lnTo>
                      <a:pt x="31966" y="0"/>
                    </a:lnTo>
                    <a:cubicBezTo>
                      <a:pt x="13035" y="213"/>
                      <a:pt x="-1747" y="16697"/>
                      <a:pt x="167" y="35734"/>
                    </a:cubicBezTo>
                    <a:lnTo>
                      <a:pt x="167" y="35734"/>
                    </a:lnTo>
                    <a:close/>
                  </a:path>
                </a:pathLst>
              </a:custGeom>
              <a:solidFill>
                <a:schemeClr val="l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grpSp>
          <p:nvGrpSpPr>
            <p:cNvPr id="83" name="Google Shape;83;p16"/>
            <p:cNvGrpSpPr/>
            <p:nvPr/>
          </p:nvGrpSpPr>
          <p:grpSpPr>
            <a:xfrm>
              <a:off x="6719778" y="3023060"/>
              <a:ext cx="358966" cy="408385"/>
              <a:chOff x="2570487" y="3343600"/>
              <a:chExt cx="478621" cy="544513"/>
            </a:xfrm>
          </p:grpSpPr>
          <p:sp>
            <p:nvSpPr>
              <p:cNvPr id="84" name="Google Shape;84;p16"/>
              <p:cNvSpPr/>
              <p:nvPr/>
            </p:nvSpPr>
            <p:spPr>
              <a:xfrm>
                <a:off x="2570487" y="3343600"/>
                <a:ext cx="287145" cy="544513"/>
              </a:xfrm>
              <a:custGeom>
                <a:avLst/>
                <a:gdLst/>
                <a:ahLst/>
                <a:cxnLst/>
                <a:rect l="l" t="t" r="r" b="b"/>
                <a:pathLst>
                  <a:path w="287145" h="544513" extrusionOk="0">
                    <a:moveTo>
                      <a:pt x="118368" y="383925"/>
                    </a:moveTo>
                    <a:lnTo>
                      <a:pt x="63810" y="438163"/>
                    </a:lnTo>
                    <a:lnTo>
                      <a:pt x="63810" y="470388"/>
                    </a:lnTo>
                    <a:lnTo>
                      <a:pt x="136873" y="544514"/>
                    </a:lnTo>
                    <a:lnTo>
                      <a:pt x="287146" y="544514"/>
                    </a:lnTo>
                    <a:lnTo>
                      <a:pt x="287146" y="415830"/>
                    </a:lnTo>
                    <a:lnTo>
                      <a:pt x="277893" y="415830"/>
                    </a:lnTo>
                    <a:lnTo>
                      <a:pt x="214083" y="479640"/>
                    </a:lnTo>
                    <a:lnTo>
                      <a:pt x="159525" y="479640"/>
                    </a:lnTo>
                    <a:lnTo>
                      <a:pt x="159525" y="447735"/>
                    </a:lnTo>
                    <a:lnTo>
                      <a:pt x="200683" y="447735"/>
                    </a:lnTo>
                    <a:lnTo>
                      <a:pt x="264493" y="383925"/>
                    </a:lnTo>
                    <a:lnTo>
                      <a:pt x="287146" y="383925"/>
                    </a:lnTo>
                    <a:lnTo>
                      <a:pt x="287146" y="288209"/>
                    </a:lnTo>
                    <a:lnTo>
                      <a:pt x="111668" y="288209"/>
                    </a:lnTo>
                    <a:lnTo>
                      <a:pt x="111668" y="256304"/>
                    </a:lnTo>
                    <a:lnTo>
                      <a:pt x="287146" y="256304"/>
                    </a:lnTo>
                    <a:lnTo>
                      <a:pt x="287146" y="160589"/>
                    </a:lnTo>
                    <a:lnTo>
                      <a:pt x="264493" y="160589"/>
                    </a:lnTo>
                    <a:lnTo>
                      <a:pt x="200683" y="96779"/>
                    </a:lnTo>
                    <a:lnTo>
                      <a:pt x="159525" y="96779"/>
                    </a:lnTo>
                    <a:lnTo>
                      <a:pt x="159525" y="64874"/>
                    </a:lnTo>
                    <a:lnTo>
                      <a:pt x="214083" y="64874"/>
                    </a:lnTo>
                    <a:lnTo>
                      <a:pt x="277893" y="128684"/>
                    </a:lnTo>
                    <a:lnTo>
                      <a:pt x="287146" y="128684"/>
                    </a:lnTo>
                    <a:lnTo>
                      <a:pt x="287146" y="0"/>
                    </a:lnTo>
                    <a:lnTo>
                      <a:pt x="136873" y="0"/>
                    </a:lnTo>
                    <a:lnTo>
                      <a:pt x="63810" y="74126"/>
                    </a:lnTo>
                    <a:lnTo>
                      <a:pt x="63810" y="106350"/>
                    </a:lnTo>
                    <a:lnTo>
                      <a:pt x="118368" y="160589"/>
                    </a:lnTo>
                    <a:lnTo>
                      <a:pt x="191431" y="160589"/>
                    </a:lnTo>
                    <a:lnTo>
                      <a:pt x="191431" y="192494"/>
                    </a:lnTo>
                    <a:lnTo>
                      <a:pt x="104968" y="192494"/>
                    </a:lnTo>
                    <a:lnTo>
                      <a:pt x="57110" y="144636"/>
                    </a:lnTo>
                    <a:lnTo>
                      <a:pt x="0" y="201747"/>
                    </a:lnTo>
                    <a:lnTo>
                      <a:pt x="0" y="342767"/>
                    </a:lnTo>
                    <a:lnTo>
                      <a:pt x="57110" y="399877"/>
                    </a:lnTo>
                    <a:lnTo>
                      <a:pt x="104968" y="352020"/>
                    </a:lnTo>
                    <a:lnTo>
                      <a:pt x="191431" y="352020"/>
                    </a:lnTo>
                    <a:lnTo>
                      <a:pt x="191431" y="383925"/>
                    </a:lnTo>
                    <a:lnTo>
                      <a:pt x="118368" y="383925"/>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85" name="Google Shape;85;p16"/>
              <p:cNvSpPr/>
              <p:nvPr/>
            </p:nvSpPr>
            <p:spPr>
              <a:xfrm>
                <a:off x="2937395" y="3456331"/>
                <a:ext cx="95715" cy="95715"/>
              </a:xfrm>
              <a:custGeom>
                <a:avLst/>
                <a:gdLst/>
                <a:ahLst/>
                <a:cxnLst/>
                <a:rect l="l" t="t" r="r" b="b"/>
                <a:pathLst>
                  <a:path w="95715" h="95715" extrusionOk="0">
                    <a:moveTo>
                      <a:pt x="95715" y="47858"/>
                    </a:moveTo>
                    <a:cubicBezTo>
                      <a:pt x="95715" y="74289"/>
                      <a:pt x="74289" y="95715"/>
                      <a:pt x="47858" y="95715"/>
                    </a:cubicBezTo>
                    <a:cubicBezTo>
                      <a:pt x="21427" y="95715"/>
                      <a:pt x="0" y="74289"/>
                      <a:pt x="0" y="47858"/>
                    </a:cubicBezTo>
                    <a:cubicBezTo>
                      <a:pt x="0" y="21427"/>
                      <a:pt x="21427" y="0"/>
                      <a:pt x="47858" y="0"/>
                    </a:cubicBezTo>
                    <a:cubicBezTo>
                      <a:pt x="74289" y="0"/>
                      <a:pt x="95715" y="21427"/>
                      <a:pt x="95715" y="4785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86" name="Google Shape;86;p16"/>
              <p:cNvSpPr/>
              <p:nvPr/>
            </p:nvSpPr>
            <p:spPr>
              <a:xfrm>
                <a:off x="2921398" y="3583739"/>
                <a:ext cx="127710" cy="191537"/>
              </a:xfrm>
              <a:custGeom>
                <a:avLst/>
                <a:gdLst/>
                <a:ahLst/>
                <a:cxnLst/>
                <a:rect l="l" t="t" r="r" b="b"/>
                <a:pathLst>
                  <a:path w="127710" h="191537" extrusionOk="0">
                    <a:moveTo>
                      <a:pt x="151" y="35734"/>
                    </a:moveTo>
                    <a:cubicBezTo>
                      <a:pt x="2703" y="61364"/>
                      <a:pt x="8021" y="69766"/>
                      <a:pt x="13657" y="78593"/>
                    </a:cubicBezTo>
                    <a:cubicBezTo>
                      <a:pt x="24398" y="95396"/>
                      <a:pt x="32056" y="113263"/>
                      <a:pt x="32056" y="191537"/>
                    </a:cubicBezTo>
                    <a:lnTo>
                      <a:pt x="95653" y="191537"/>
                    </a:lnTo>
                    <a:cubicBezTo>
                      <a:pt x="95653" y="113370"/>
                      <a:pt x="103311" y="95396"/>
                      <a:pt x="114052" y="78593"/>
                    </a:cubicBezTo>
                    <a:cubicBezTo>
                      <a:pt x="119688" y="69766"/>
                      <a:pt x="125006" y="61364"/>
                      <a:pt x="127558" y="35627"/>
                    </a:cubicBezTo>
                    <a:cubicBezTo>
                      <a:pt x="129366" y="16697"/>
                      <a:pt x="114796" y="0"/>
                      <a:pt x="95760" y="0"/>
                    </a:cubicBezTo>
                    <a:lnTo>
                      <a:pt x="31949" y="0"/>
                    </a:lnTo>
                    <a:cubicBezTo>
                      <a:pt x="13019" y="213"/>
                      <a:pt x="-1657" y="16697"/>
                      <a:pt x="151" y="35734"/>
                    </a:cubicBezTo>
                    <a:lnTo>
                      <a:pt x="151" y="35734"/>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87" name="Google Shape;87;p16"/>
              <p:cNvSpPr/>
              <p:nvPr/>
            </p:nvSpPr>
            <p:spPr>
              <a:xfrm>
                <a:off x="2857632" y="3727524"/>
                <a:ext cx="63597" cy="31905"/>
              </a:xfrm>
              <a:custGeom>
                <a:avLst/>
                <a:gdLst/>
                <a:ahLst/>
                <a:cxnLst/>
                <a:rect l="l" t="t" r="r" b="b"/>
                <a:pathLst>
                  <a:path w="63597" h="31905" extrusionOk="0">
                    <a:moveTo>
                      <a:pt x="63598" y="31905"/>
                    </a:moveTo>
                    <a:cubicBezTo>
                      <a:pt x="63385" y="19356"/>
                      <a:pt x="62959" y="8614"/>
                      <a:pt x="62321" y="0"/>
                    </a:cubicBezTo>
                    <a:lnTo>
                      <a:pt x="0" y="0"/>
                    </a:lnTo>
                    <a:lnTo>
                      <a:pt x="0" y="31905"/>
                    </a:lnTo>
                    <a:lnTo>
                      <a:pt x="63598" y="31905"/>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88" name="Google Shape;88;p16"/>
              <p:cNvSpPr/>
              <p:nvPr/>
            </p:nvSpPr>
            <p:spPr>
              <a:xfrm>
                <a:off x="2857632" y="3472284"/>
                <a:ext cx="54663" cy="31905"/>
              </a:xfrm>
              <a:custGeom>
                <a:avLst/>
                <a:gdLst/>
                <a:ahLst/>
                <a:cxnLst/>
                <a:rect l="l" t="t" r="r" b="b"/>
                <a:pathLst>
                  <a:path w="54663" h="31905" extrusionOk="0">
                    <a:moveTo>
                      <a:pt x="47858" y="31905"/>
                    </a:moveTo>
                    <a:cubicBezTo>
                      <a:pt x="47858" y="20526"/>
                      <a:pt x="50304" y="9784"/>
                      <a:pt x="54664" y="0"/>
                    </a:cubicBezTo>
                    <a:lnTo>
                      <a:pt x="0" y="0"/>
                    </a:lnTo>
                    <a:lnTo>
                      <a:pt x="0" y="31905"/>
                    </a:lnTo>
                    <a:lnTo>
                      <a:pt x="47858" y="31905"/>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89" name="Google Shape;89;p16"/>
              <p:cNvSpPr/>
              <p:nvPr/>
            </p:nvSpPr>
            <p:spPr>
              <a:xfrm>
                <a:off x="2857632" y="3599904"/>
                <a:ext cx="34244" cy="31905"/>
              </a:xfrm>
              <a:custGeom>
                <a:avLst/>
                <a:gdLst/>
                <a:ahLst/>
                <a:cxnLst/>
                <a:rect l="l" t="t" r="r" b="b"/>
                <a:pathLst>
                  <a:path w="34244" h="31905" extrusionOk="0">
                    <a:moveTo>
                      <a:pt x="33500" y="31905"/>
                    </a:moveTo>
                    <a:cubicBezTo>
                      <a:pt x="33075" y="28821"/>
                      <a:pt x="32437" y="26268"/>
                      <a:pt x="32118" y="22759"/>
                    </a:cubicBezTo>
                    <a:cubicBezTo>
                      <a:pt x="31373" y="14995"/>
                      <a:pt x="32330" y="7338"/>
                      <a:pt x="34245" y="0"/>
                    </a:cubicBezTo>
                    <a:lnTo>
                      <a:pt x="0" y="0"/>
                    </a:lnTo>
                    <a:lnTo>
                      <a:pt x="0" y="31905"/>
                    </a:lnTo>
                    <a:lnTo>
                      <a:pt x="33500" y="31905"/>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grpSp>
          <p:nvGrpSpPr>
            <p:cNvPr id="90" name="Google Shape;90;p16"/>
            <p:cNvGrpSpPr/>
            <p:nvPr/>
          </p:nvGrpSpPr>
          <p:grpSpPr>
            <a:xfrm>
              <a:off x="7904864" y="3022994"/>
              <a:ext cx="358932" cy="408384"/>
              <a:chOff x="3872002" y="3311695"/>
              <a:chExt cx="478576" cy="544512"/>
            </a:xfrm>
          </p:grpSpPr>
          <p:sp>
            <p:nvSpPr>
              <p:cNvPr id="91" name="Google Shape;91;p16"/>
              <p:cNvSpPr/>
              <p:nvPr/>
            </p:nvSpPr>
            <p:spPr>
              <a:xfrm>
                <a:off x="4063432" y="3311695"/>
                <a:ext cx="95715" cy="95715"/>
              </a:xfrm>
              <a:custGeom>
                <a:avLst/>
                <a:gdLst/>
                <a:ahLst/>
                <a:cxnLst/>
                <a:rect l="l" t="t" r="r" b="b"/>
                <a:pathLst>
                  <a:path w="95715" h="95715" extrusionOk="0">
                    <a:moveTo>
                      <a:pt x="95715" y="47858"/>
                    </a:moveTo>
                    <a:cubicBezTo>
                      <a:pt x="95715" y="74289"/>
                      <a:pt x="74289" y="95715"/>
                      <a:pt x="47858" y="95715"/>
                    </a:cubicBezTo>
                    <a:cubicBezTo>
                      <a:pt x="21427" y="95715"/>
                      <a:pt x="0" y="74289"/>
                      <a:pt x="0" y="47858"/>
                    </a:cubicBezTo>
                    <a:cubicBezTo>
                      <a:pt x="0" y="21427"/>
                      <a:pt x="21427" y="0"/>
                      <a:pt x="47858" y="0"/>
                    </a:cubicBezTo>
                    <a:cubicBezTo>
                      <a:pt x="74289" y="0"/>
                      <a:pt x="95715" y="21427"/>
                      <a:pt x="95715" y="4785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92" name="Google Shape;92;p16"/>
              <p:cNvSpPr/>
              <p:nvPr/>
            </p:nvSpPr>
            <p:spPr>
              <a:xfrm>
                <a:off x="4047435" y="3439209"/>
                <a:ext cx="127710" cy="192600"/>
              </a:xfrm>
              <a:custGeom>
                <a:avLst/>
                <a:gdLst/>
                <a:ahLst/>
                <a:cxnLst/>
                <a:rect l="l" t="t" r="r" b="b"/>
                <a:pathLst>
                  <a:path w="127710" h="192600" extrusionOk="0">
                    <a:moveTo>
                      <a:pt x="31950" y="106"/>
                    </a:moveTo>
                    <a:cubicBezTo>
                      <a:pt x="13019" y="106"/>
                      <a:pt x="-1657" y="16697"/>
                      <a:pt x="151" y="35734"/>
                    </a:cubicBezTo>
                    <a:cubicBezTo>
                      <a:pt x="2703" y="61364"/>
                      <a:pt x="8021" y="69766"/>
                      <a:pt x="13657" y="78593"/>
                    </a:cubicBezTo>
                    <a:cubicBezTo>
                      <a:pt x="24399" y="95396"/>
                      <a:pt x="32056" y="114327"/>
                      <a:pt x="32056" y="192600"/>
                    </a:cubicBezTo>
                    <a:lnTo>
                      <a:pt x="95653" y="192600"/>
                    </a:lnTo>
                    <a:cubicBezTo>
                      <a:pt x="95653" y="114433"/>
                      <a:pt x="103311" y="95396"/>
                      <a:pt x="114052" y="78593"/>
                    </a:cubicBezTo>
                    <a:cubicBezTo>
                      <a:pt x="119689" y="69766"/>
                      <a:pt x="125006" y="61364"/>
                      <a:pt x="127559" y="35627"/>
                    </a:cubicBezTo>
                    <a:cubicBezTo>
                      <a:pt x="129366" y="16697"/>
                      <a:pt x="114796" y="0"/>
                      <a:pt x="95760" y="0"/>
                    </a:cubicBezTo>
                    <a:lnTo>
                      <a:pt x="31950"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93" name="Google Shape;93;p16"/>
              <p:cNvSpPr/>
              <p:nvPr/>
            </p:nvSpPr>
            <p:spPr>
              <a:xfrm>
                <a:off x="3872002" y="3535030"/>
                <a:ext cx="478576" cy="321177"/>
              </a:xfrm>
              <a:custGeom>
                <a:avLst/>
                <a:gdLst/>
                <a:ahLst/>
                <a:cxnLst/>
                <a:rect l="l" t="t" r="r" b="b"/>
                <a:pathLst>
                  <a:path w="478576" h="321177" extrusionOk="0">
                    <a:moveTo>
                      <a:pt x="0" y="80826"/>
                    </a:moveTo>
                    <a:cubicBezTo>
                      <a:pt x="0" y="212807"/>
                      <a:pt x="107307" y="321178"/>
                      <a:pt x="239288" y="321178"/>
                    </a:cubicBezTo>
                    <a:cubicBezTo>
                      <a:pt x="371269" y="321178"/>
                      <a:pt x="478576" y="212807"/>
                      <a:pt x="478576" y="80826"/>
                    </a:cubicBezTo>
                    <a:lnTo>
                      <a:pt x="478576" y="0"/>
                    </a:lnTo>
                    <a:lnTo>
                      <a:pt x="350956" y="0"/>
                    </a:lnTo>
                    <a:lnTo>
                      <a:pt x="350956" y="80826"/>
                    </a:lnTo>
                    <a:cubicBezTo>
                      <a:pt x="350956" y="142403"/>
                      <a:pt x="300865" y="192494"/>
                      <a:pt x="239288" y="192494"/>
                    </a:cubicBezTo>
                    <a:cubicBezTo>
                      <a:pt x="177711" y="192494"/>
                      <a:pt x="127620" y="142403"/>
                      <a:pt x="127620" y="80826"/>
                    </a:cubicBezTo>
                    <a:lnTo>
                      <a:pt x="127620" y="0"/>
                    </a:lnTo>
                    <a:lnTo>
                      <a:pt x="0" y="0"/>
                    </a:lnTo>
                    <a:lnTo>
                      <a:pt x="0" y="80826"/>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94" name="Google Shape;94;p16"/>
              <p:cNvSpPr/>
              <p:nvPr/>
            </p:nvSpPr>
            <p:spPr>
              <a:xfrm>
                <a:off x="4222958" y="3439315"/>
                <a:ext cx="127620" cy="63810"/>
              </a:xfrm>
              <a:custGeom>
                <a:avLst/>
                <a:gdLst/>
                <a:ahLst/>
                <a:cxnLst/>
                <a:rect l="l" t="t" r="r" b="b"/>
                <a:pathLst>
                  <a:path w="127620" h="63810" extrusionOk="0">
                    <a:moveTo>
                      <a:pt x="0" y="0"/>
                    </a:moveTo>
                    <a:lnTo>
                      <a:pt x="127620" y="0"/>
                    </a:lnTo>
                    <a:lnTo>
                      <a:pt x="127620" y="63810"/>
                    </a:lnTo>
                    <a:lnTo>
                      <a:pt x="0" y="63810"/>
                    </a:lnTo>
                    <a:lnTo>
                      <a:pt x="0"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95" name="Google Shape;95;p16"/>
              <p:cNvSpPr/>
              <p:nvPr/>
            </p:nvSpPr>
            <p:spPr>
              <a:xfrm>
                <a:off x="3872002" y="3439315"/>
                <a:ext cx="127620" cy="63810"/>
              </a:xfrm>
              <a:custGeom>
                <a:avLst/>
                <a:gdLst/>
                <a:ahLst/>
                <a:cxnLst/>
                <a:rect l="l" t="t" r="r" b="b"/>
                <a:pathLst>
                  <a:path w="127620" h="63810" extrusionOk="0">
                    <a:moveTo>
                      <a:pt x="0" y="0"/>
                    </a:moveTo>
                    <a:lnTo>
                      <a:pt x="127620" y="0"/>
                    </a:lnTo>
                    <a:lnTo>
                      <a:pt x="127620" y="63810"/>
                    </a:lnTo>
                    <a:lnTo>
                      <a:pt x="0" y="63810"/>
                    </a:lnTo>
                    <a:lnTo>
                      <a:pt x="0" y="0"/>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grpSp>
      <p:sp>
        <p:nvSpPr>
          <p:cNvPr id="47" name="Google Shape;234;p19"/>
          <p:cNvSpPr txBox="1"/>
          <p:nvPr/>
        </p:nvSpPr>
        <p:spPr>
          <a:xfrm>
            <a:off x="4903923" y="3311394"/>
            <a:ext cx="1333486" cy="78995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uk-UA" sz="1200" dirty="0">
                <a:solidFill>
                  <a:schemeClr val="dk1"/>
                </a:solidFill>
                <a:latin typeface="Arial Black" panose="020B0A04020102020204" pitchFamily="34" charset="0"/>
                <a:ea typeface="Montserrat Medium"/>
                <a:cs typeface="Montserrat Medium"/>
                <a:sym typeface="Montserrat Medium"/>
              </a:rPr>
              <a:t>Зручно</a:t>
            </a:r>
          </a:p>
          <a:p>
            <a:pPr marL="0" lvl="0" indent="0" algn="ctr" rtl="0">
              <a:spcBef>
                <a:spcPts val="0"/>
              </a:spcBef>
              <a:spcAft>
                <a:spcPts val="0"/>
              </a:spcAft>
              <a:buNone/>
            </a:pPr>
            <a:r>
              <a:rPr lang="uk-UA" sz="1200" dirty="0">
                <a:solidFill>
                  <a:schemeClr val="dk1"/>
                </a:solidFill>
                <a:latin typeface="Arial Black" panose="020B0A04020102020204" pitchFamily="34" charset="0"/>
                <a:ea typeface="Montserrat Medium"/>
                <a:cs typeface="Montserrat Medium"/>
                <a:sym typeface="Montserrat Medium"/>
              </a:rPr>
              <a:t>Швидко</a:t>
            </a:r>
          </a:p>
          <a:p>
            <a:pPr marL="0" lvl="0" indent="0" algn="ctr" rtl="0">
              <a:spcBef>
                <a:spcPts val="0"/>
              </a:spcBef>
              <a:spcAft>
                <a:spcPts val="0"/>
              </a:spcAft>
              <a:buNone/>
            </a:pPr>
            <a:r>
              <a:rPr lang="uk-UA" sz="1200" dirty="0">
                <a:solidFill>
                  <a:schemeClr val="dk1"/>
                </a:solidFill>
                <a:latin typeface="Arial Black" panose="020B0A04020102020204" pitchFamily="34" charset="0"/>
                <a:ea typeface="Montserrat Medium"/>
                <a:cs typeface="Montserrat Medium"/>
                <a:sym typeface="Montserrat Medium"/>
              </a:rPr>
              <a:t>Сучасно</a:t>
            </a:r>
          </a:p>
          <a:p>
            <a:pPr marL="0" lvl="0" indent="0" algn="ctr" rtl="0">
              <a:spcBef>
                <a:spcPts val="0"/>
              </a:spcBef>
              <a:spcAft>
                <a:spcPts val="0"/>
              </a:spcAft>
              <a:buNone/>
            </a:pPr>
            <a:r>
              <a:rPr lang="uk-UA" sz="1200" dirty="0" err="1">
                <a:solidFill>
                  <a:schemeClr val="dk1"/>
                </a:solidFill>
                <a:latin typeface="Arial Black" panose="020B0A04020102020204" pitchFamily="34" charset="0"/>
                <a:ea typeface="Montserrat Medium"/>
                <a:cs typeface="Montserrat Medium"/>
                <a:sym typeface="Montserrat Medium"/>
              </a:rPr>
              <a:t>Безбар’єрно</a:t>
            </a:r>
            <a:endParaRPr sz="1200" dirty="0">
              <a:solidFill>
                <a:schemeClr val="dk1"/>
              </a:solidFill>
              <a:latin typeface="Arial Black" panose="020B0A04020102020204" pitchFamily="34" charset="0"/>
              <a:ea typeface="Montserrat Medium"/>
              <a:cs typeface="Montserrat Medium"/>
              <a:sym typeface="Montserrat Medium"/>
            </a:endParaRPr>
          </a:p>
        </p:txBody>
      </p:sp>
      <p:sp>
        <p:nvSpPr>
          <p:cNvPr id="48" name="Google Shape;234;p19"/>
          <p:cNvSpPr txBox="1"/>
          <p:nvPr/>
        </p:nvSpPr>
        <p:spPr>
          <a:xfrm>
            <a:off x="7411136" y="3311394"/>
            <a:ext cx="1375200" cy="73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uk-UA" sz="1200" dirty="0">
                <a:solidFill>
                  <a:schemeClr val="dk1"/>
                </a:solidFill>
                <a:latin typeface="Arial Black" panose="020B0A04020102020204" pitchFamily="34" charset="0"/>
                <a:ea typeface="Montserrat Medium"/>
                <a:cs typeface="Montserrat Medium"/>
                <a:sym typeface="Montserrat Medium"/>
              </a:rPr>
              <a:t>Досконало</a:t>
            </a:r>
          </a:p>
          <a:p>
            <a:pPr marL="0" lvl="0" indent="0" algn="ctr" rtl="0">
              <a:spcBef>
                <a:spcPts val="0"/>
              </a:spcBef>
              <a:spcAft>
                <a:spcPts val="0"/>
              </a:spcAft>
              <a:buNone/>
            </a:pPr>
            <a:r>
              <a:rPr lang="uk-UA" sz="1200" dirty="0">
                <a:solidFill>
                  <a:schemeClr val="dk1"/>
                </a:solidFill>
                <a:latin typeface="Arial Black" panose="020B0A04020102020204" pitchFamily="34" charset="0"/>
                <a:ea typeface="Montserrat Medium"/>
                <a:cs typeface="Montserrat Medium"/>
                <a:sym typeface="Montserrat Medium"/>
              </a:rPr>
              <a:t>Доступно</a:t>
            </a:r>
          </a:p>
          <a:p>
            <a:pPr marL="0" lvl="0" indent="0" algn="ctr" rtl="0">
              <a:spcBef>
                <a:spcPts val="0"/>
              </a:spcBef>
              <a:spcAft>
                <a:spcPts val="0"/>
              </a:spcAft>
              <a:buNone/>
            </a:pPr>
            <a:r>
              <a:rPr lang="uk-UA" sz="1200" dirty="0">
                <a:solidFill>
                  <a:schemeClr val="dk1"/>
                </a:solidFill>
                <a:latin typeface="Arial Black" panose="020B0A04020102020204" pitchFamily="34" charset="0"/>
                <a:ea typeface="Montserrat Medium"/>
                <a:cs typeface="Montserrat Medium"/>
                <a:sym typeface="Montserrat Medium"/>
              </a:rPr>
              <a:t>Прозоро</a:t>
            </a:r>
          </a:p>
          <a:p>
            <a:pPr marL="0" lvl="0" indent="0" algn="ctr" rtl="0">
              <a:spcBef>
                <a:spcPts val="0"/>
              </a:spcBef>
              <a:spcAft>
                <a:spcPts val="0"/>
              </a:spcAft>
              <a:buNone/>
            </a:pPr>
            <a:r>
              <a:rPr lang="uk-UA" sz="1200" dirty="0" err="1">
                <a:solidFill>
                  <a:schemeClr val="dk1"/>
                </a:solidFill>
                <a:latin typeface="Arial Black" panose="020B0A04020102020204" pitchFamily="34" charset="0"/>
                <a:ea typeface="Montserrat Medium"/>
                <a:cs typeface="Montserrat Medium"/>
                <a:sym typeface="Montserrat Medium"/>
              </a:rPr>
              <a:t>Дієво</a:t>
            </a:r>
            <a:endParaRPr sz="1200" dirty="0">
              <a:solidFill>
                <a:schemeClr val="dk1"/>
              </a:solidFill>
              <a:latin typeface="Arial Black" panose="020B0A04020102020204" pitchFamily="34" charset="0"/>
              <a:ea typeface="Montserrat Medium"/>
              <a:cs typeface="Montserrat Medium"/>
              <a:sym typeface="Montserrat Medium"/>
            </a:endParaRPr>
          </a:p>
        </p:txBody>
      </p:sp>
      <p:sp>
        <p:nvSpPr>
          <p:cNvPr id="49" name="Google Shape;234;p19"/>
          <p:cNvSpPr txBox="1"/>
          <p:nvPr/>
        </p:nvSpPr>
        <p:spPr>
          <a:xfrm>
            <a:off x="6191033" y="3311394"/>
            <a:ext cx="1375200" cy="73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uk-UA" sz="1200" dirty="0">
                <a:solidFill>
                  <a:schemeClr val="dk1"/>
                </a:solidFill>
                <a:latin typeface="Arial Black" panose="020B0A04020102020204" pitchFamily="34" charset="0"/>
                <a:ea typeface="Montserrat Medium"/>
                <a:cs typeface="Montserrat Medium"/>
                <a:sym typeface="Montserrat Medium"/>
              </a:rPr>
              <a:t>Просто</a:t>
            </a:r>
          </a:p>
          <a:p>
            <a:pPr marL="0" lvl="0" indent="0" algn="ctr" rtl="0">
              <a:spcBef>
                <a:spcPts val="0"/>
              </a:spcBef>
              <a:spcAft>
                <a:spcPts val="0"/>
              </a:spcAft>
              <a:buNone/>
            </a:pPr>
            <a:r>
              <a:rPr lang="uk-UA" sz="1200" dirty="0">
                <a:solidFill>
                  <a:schemeClr val="dk1"/>
                </a:solidFill>
                <a:latin typeface="Arial Black" panose="020B0A04020102020204" pitchFamily="34" charset="0"/>
                <a:ea typeface="Montserrat Medium"/>
                <a:cs typeface="Montserrat Medium"/>
                <a:sym typeface="Montserrat Medium"/>
              </a:rPr>
              <a:t>Людяно</a:t>
            </a:r>
          </a:p>
          <a:p>
            <a:pPr marL="0" lvl="0" indent="0" algn="ctr" rtl="0">
              <a:spcBef>
                <a:spcPts val="0"/>
              </a:spcBef>
              <a:spcAft>
                <a:spcPts val="0"/>
              </a:spcAft>
              <a:buNone/>
            </a:pPr>
            <a:r>
              <a:rPr lang="uk-UA" sz="1200" dirty="0">
                <a:solidFill>
                  <a:schemeClr val="dk1"/>
                </a:solidFill>
                <a:latin typeface="Arial Black" panose="020B0A04020102020204" pitchFamily="34" charset="0"/>
                <a:ea typeface="Montserrat Medium"/>
                <a:cs typeface="Montserrat Medium"/>
                <a:sym typeface="Montserrat Medium"/>
              </a:rPr>
              <a:t>Привітно</a:t>
            </a:r>
          </a:p>
          <a:p>
            <a:pPr marL="0" lvl="0" indent="0" algn="ctr" rtl="0">
              <a:spcBef>
                <a:spcPts val="0"/>
              </a:spcBef>
              <a:spcAft>
                <a:spcPts val="0"/>
              </a:spcAft>
              <a:buNone/>
            </a:pPr>
            <a:r>
              <a:rPr lang="uk-UA" sz="1200" dirty="0">
                <a:solidFill>
                  <a:schemeClr val="dk1"/>
                </a:solidFill>
                <a:latin typeface="Arial Black" panose="020B0A04020102020204" pitchFamily="34" charset="0"/>
                <a:ea typeface="Montserrat Medium"/>
                <a:cs typeface="Montserrat Medium"/>
                <a:sym typeface="Montserrat Medium"/>
              </a:rPr>
              <a:t>Надійно</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26EAEE-0A10-C7D9-65DE-F9EAF9A2B135}"/>
              </a:ext>
            </a:extLst>
          </p:cNvPr>
          <p:cNvSpPr>
            <a:spLocks noGrp="1"/>
          </p:cNvSpPr>
          <p:nvPr>
            <p:ph type="title"/>
          </p:nvPr>
        </p:nvSpPr>
        <p:spPr/>
        <p:txBody>
          <a:bodyPr/>
          <a:lstStyle/>
          <a:p>
            <a:r>
              <a:rPr lang="uk-UA" dirty="0"/>
              <a:t>Мета</a:t>
            </a:r>
          </a:p>
        </p:txBody>
      </p:sp>
      <p:sp>
        <p:nvSpPr>
          <p:cNvPr id="3" name="Місце для вмісту 2">
            <a:extLst>
              <a:ext uri="{FF2B5EF4-FFF2-40B4-BE49-F238E27FC236}">
                <a16:creationId xmlns:a16="http://schemas.microsoft.com/office/drawing/2014/main" id="{1DCCAB4E-A451-9B46-1653-798920CF01B2}"/>
              </a:ext>
            </a:extLst>
          </p:cNvPr>
          <p:cNvSpPr>
            <a:spLocks noGrp="1"/>
          </p:cNvSpPr>
          <p:nvPr>
            <p:ph idx="1"/>
          </p:nvPr>
        </p:nvSpPr>
        <p:spPr>
          <a:xfrm>
            <a:off x="866216" y="1952625"/>
            <a:ext cx="4103197" cy="2774120"/>
          </a:xfrm>
        </p:spPr>
        <p:txBody>
          <a:bodyPr>
            <a:noAutofit/>
          </a:bodyPr>
          <a:lstStyle/>
          <a:p>
            <a:r>
              <a:rPr lang="uk-UA" sz="1875" dirty="0">
                <a:latin typeface="Times New Roman" panose="02020603050405020304" pitchFamily="18" charset="0"/>
                <a:cs typeface="Times New Roman" panose="02020603050405020304" pitchFamily="18" charset="0"/>
              </a:rPr>
              <a:t>Збереження здоров’я та зниження захворюваності населення через попередження хворіб та просування здорового способу життя. Формування у населення довіри до КНП «ХЦПМСД» та зміни розуміння ролі підприємства охорони здоров’я шляхом удосконалення робочого процесу.</a:t>
            </a:r>
          </a:p>
        </p:txBody>
      </p:sp>
      <p:pic>
        <p:nvPicPr>
          <p:cNvPr id="5" name="Рисунок 4">
            <a:extLst>
              <a:ext uri="{FF2B5EF4-FFF2-40B4-BE49-F238E27FC236}">
                <a16:creationId xmlns:a16="http://schemas.microsoft.com/office/drawing/2014/main" id="{528CEFC2-BD4B-A00C-BE74-6359283C7E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1439" y="1952625"/>
            <a:ext cx="2686346" cy="2573655"/>
          </a:xfrm>
          <a:prstGeom prst="rect">
            <a:avLst/>
          </a:prstGeom>
        </p:spPr>
      </p:pic>
    </p:spTree>
    <p:extLst>
      <p:ext uri="{BB962C8B-B14F-4D97-AF65-F5344CB8AC3E}">
        <p14:creationId xmlns:p14="http://schemas.microsoft.com/office/powerpoint/2010/main" val="3787593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Google Shape;221;p19"/>
          <p:cNvSpPr txBox="1">
            <a:spLocks noGrp="1"/>
          </p:cNvSpPr>
          <p:nvPr>
            <p:ph type="title"/>
          </p:nvPr>
        </p:nvSpPr>
        <p:spPr>
          <a:xfrm>
            <a:off x="452550" y="61852"/>
            <a:ext cx="8238900" cy="561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br>
              <a:rPr lang="uk-UA" dirty="0">
                <a:latin typeface="SolidWorks GDT" panose="020B0603030804020204" pitchFamily="34" charset="0"/>
                <a:ea typeface="SolidWorks GDT" panose="020B0603030804020204" pitchFamily="34" charset="0"/>
                <a:cs typeface="SolidWorks GDT" panose="020B0603030804020204" pitchFamily="34" charset="0"/>
              </a:rPr>
            </a:br>
            <a:r>
              <a:rPr lang="uk-UA" dirty="0">
                <a:latin typeface="SolidWorks GDT" panose="020B0603030804020204" pitchFamily="34" charset="0"/>
                <a:ea typeface="SolidWorks GDT" panose="020B0603030804020204" pitchFamily="34" charset="0"/>
                <a:cs typeface="SolidWorks GDT" panose="020B0603030804020204" pitchFamily="34" charset="0"/>
              </a:rPr>
              <a:t>Доцільність утворення управління або проблематика існуючої системи</a:t>
            </a:r>
            <a:endParaRPr dirty="0">
              <a:latin typeface="SolidWorks GDT" panose="020B0603030804020204" pitchFamily="34" charset="0"/>
              <a:ea typeface="SolidWorks GDT" panose="020B0603030804020204" pitchFamily="34" charset="0"/>
              <a:cs typeface="SolidWorks GDT" panose="020B0603030804020204" pitchFamily="34" charset="0"/>
            </a:endParaRPr>
          </a:p>
        </p:txBody>
      </p:sp>
      <p:sp>
        <p:nvSpPr>
          <p:cNvPr id="223" name="Google Shape;223;p19"/>
          <p:cNvSpPr/>
          <p:nvPr/>
        </p:nvSpPr>
        <p:spPr>
          <a:xfrm>
            <a:off x="644376" y="1251284"/>
            <a:ext cx="1377300" cy="1026570"/>
          </a:xfrm>
          <a:prstGeom prst="hexagon">
            <a:avLst>
              <a:gd name="adj" fmla="val 25000"/>
              <a:gd name="vf" fmla="val 11547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225" name="Google Shape;225;p19"/>
          <p:cNvSpPr/>
          <p:nvPr/>
        </p:nvSpPr>
        <p:spPr>
          <a:xfrm>
            <a:off x="2557604" y="1346942"/>
            <a:ext cx="1377300" cy="930912"/>
          </a:xfrm>
          <a:prstGeom prst="hexagon">
            <a:avLst>
              <a:gd name="adj" fmla="val 25000"/>
              <a:gd name="vf" fmla="val 11547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227" name="Google Shape;227;p19"/>
          <p:cNvSpPr/>
          <p:nvPr/>
        </p:nvSpPr>
        <p:spPr>
          <a:xfrm>
            <a:off x="4470833" y="1346942"/>
            <a:ext cx="1377300" cy="930912"/>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229" name="Google Shape;229;p19"/>
          <p:cNvSpPr/>
          <p:nvPr/>
        </p:nvSpPr>
        <p:spPr>
          <a:xfrm>
            <a:off x="6384061" y="1299708"/>
            <a:ext cx="1377300" cy="978146"/>
          </a:xfrm>
          <a:prstGeom prst="hexagon">
            <a:avLst>
              <a:gd name="adj" fmla="val 25000"/>
              <a:gd name="vf" fmla="val 11547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230" name="Google Shape;230;p19"/>
          <p:cNvSpPr/>
          <p:nvPr/>
        </p:nvSpPr>
        <p:spPr>
          <a:xfrm>
            <a:off x="1520223" y="2565070"/>
            <a:ext cx="648300" cy="561600"/>
          </a:xfrm>
          <a:prstGeom prst="hexagon">
            <a:avLst>
              <a:gd name="adj" fmla="val 25000"/>
              <a:gd name="vf" fmla="val 11547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231" name="Google Shape;231;p19"/>
          <p:cNvSpPr/>
          <p:nvPr/>
        </p:nvSpPr>
        <p:spPr>
          <a:xfrm>
            <a:off x="3433448" y="2568258"/>
            <a:ext cx="648300" cy="561600"/>
          </a:xfrm>
          <a:prstGeom prst="hexagon">
            <a:avLst>
              <a:gd name="adj" fmla="val 25000"/>
              <a:gd name="vf" fmla="val 11547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232" name="Google Shape;232;p19"/>
          <p:cNvSpPr/>
          <p:nvPr/>
        </p:nvSpPr>
        <p:spPr>
          <a:xfrm>
            <a:off x="5346673" y="2568245"/>
            <a:ext cx="648300" cy="561600"/>
          </a:xfrm>
          <a:prstGeom prst="hexagon">
            <a:avLst>
              <a:gd name="adj" fmla="val 25000"/>
              <a:gd name="vf" fmla="val 11547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233" name="Google Shape;233;p19"/>
          <p:cNvSpPr/>
          <p:nvPr/>
        </p:nvSpPr>
        <p:spPr>
          <a:xfrm>
            <a:off x="7259898" y="2568245"/>
            <a:ext cx="648300" cy="561600"/>
          </a:xfrm>
          <a:prstGeom prst="hexagon">
            <a:avLst>
              <a:gd name="adj" fmla="val 25000"/>
              <a:gd name="vf" fmla="val 11547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234" name="Google Shape;234;p19"/>
          <p:cNvSpPr txBox="1"/>
          <p:nvPr/>
        </p:nvSpPr>
        <p:spPr>
          <a:xfrm>
            <a:off x="993929" y="3468820"/>
            <a:ext cx="1700813" cy="85441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uk-UA" sz="1200" dirty="0">
                <a:solidFill>
                  <a:schemeClr val="dk1"/>
                </a:solidFill>
                <a:latin typeface="Arial" panose="020B0604020202020204" pitchFamily="34" charset="0"/>
                <a:ea typeface="Montserrat Medium"/>
                <a:cs typeface="Arial" panose="020B0604020202020204" pitchFamily="34" charset="0"/>
                <a:sym typeface="Montserrat Medium"/>
              </a:rPr>
              <a:t>Дізнатися, про укладання декларації</a:t>
            </a:r>
            <a:endParaRPr sz="1200" dirty="0">
              <a:solidFill>
                <a:schemeClr val="dk1"/>
              </a:solidFill>
              <a:latin typeface="Arial" panose="020B0604020202020204" pitchFamily="34" charset="0"/>
              <a:ea typeface="Montserrat Medium"/>
              <a:cs typeface="Arial" panose="020B0604020202020204" pitchFamily="34" charset="0"/>
              <a:sym typeface="Montserrat Medium"/>
            </a:endParaRPr>
          </a:p>
        </p:txBody>
      </p:sp>
      <p:sp>
        <p:nvSpPr>
          <p:cNvPr id="235" name="Google Shape;235;p19"/>
          <p:cNvSpPr txBox="1"/>
          <p:nvPr/>
        </p:nvSpPr>
        <p:spPr>
          <a:xfrm>
            <a:off x="2915489" y="3475047"/>
            <a:ext cx="1692439" cy="88919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uk-UA" sz="1200" dirty="0">
                <a:solidFill>
                  <a:schemeClr val="dk1"/>
                </a:solidFill>
                <a:latin typeface="Arial" panose="020B0604020202020204" pitchFamily="34" charset="0"/>
                <a:ea typeface="Montserrat Medium"/>
                <a:cs typeface="Arial" panose="020B0604020202020204" pitchFamily="34" charset="0"/>
                <a:sym typeface="Montserrat Medium"/>
              </a:rPr>
              <a:t>Довідатися, які документи потрібні для укладання декларації</a:t>
            </a:r>
          </a:p>
          <a:p>
            <a:pPr marL="0" lvl="0" indent="0" algn="ctr" rtl="0">
              <a:spcBef>
                <a:spcPts val="0"/>
              </a:spcBef>
              <a:spcAft>
                <a:spcPts val="0"/>
              </a:spcAft>
              <a:buNone/>
            </a:pPr>
            <a:endParaRPr sz="1200" dirty="0">
              <a:solidFill>
                <a:schemeClr val="dk1"/>
              </a:solidFill>
              <a:latin typeface="Montserrat Medium"/>
              <a:ea typeface="Montserrat Medium"/>
              <a:cs typeface="Montserrat Medium"/>
              <a:sym typeface="Montserrat Medium"/>
            </a:endParaRPr>
          </a:p>
        </p:txBody>
      </p:sp>
      <p:sp>
        <p:nvSpPr>
          <p:cNvPr id="236" name="Google Shape;236;p19"/>
          <p:cNvSpPr txBox="1"/>
          <p:nvPr/>
        </p:nvSpPr>
        <p:spPr>
          <a:xfrm>
            <a:off x="4725421" y="3468821"/>
            <a:ext cx="1633018" cy="94956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uk-UA" sz="1200" dirty="0">
                <a:solidFill>
                  <a:schemeClr val="dk1"/>
                </a:solidFill>
                <a:latin typeface="Arial" panose="020B0604020202020204" pitchFamily="34" charset="0"/>
                <a:ea typeface="Montserrat Medium"/>
                <a:cs typeface="Arial" panose="020B0604020202020204" pitchFamily="34" charset="0"/>
                <a:sym typeface="Montserrat Medium"/>
              </a:rPr>
              <a:t>Програма медичних гарантій, </a:t>
            </a:r>
          </a:p>
          <a:p>
            <a:pPr marL="0" lvl="0" indent="0" algn="just" rtl="0">
              <a:spcBef>
                <a:spcPts val="0"/>
              </a:spcBef>
              <a:spcAft>
                <a:spcPts val="0"/>
              </a:spcAft>
              <a:buNone/>
            </a:pPr>
            <a:r>
              <a:rPr lang="uk-UA" sz="1200" dirty="0">
                <a:solidFill>
                  <a:schemeClr val="dk1"/>
                </a:solidFill>
                <a:latin typeface="Arial" panose="020B0604020202020204" pitchFamily="34" charset="0"/>
                <a:ea typeface="Montserrat Medium"/>
                <a:cs typeface="Arial" panose="020B0604020202020204" pitchFamily="34" charset="0"/>
                <a:sym typeface="Montserrat Medium"/>
              </a:rPr>
              <a:t>Програма доступні ліки</a:t>
            </a:r>
          </a:p>
        </p:txBody>
      </p:sp>
      <p:sp>
        <p:nvSpPr>
          <p:cNvPr id="237" name="Google Shape;237;p19"/>
          <p:cNvSpPr txBox="1"/>
          <p:nvPr/>
        </p:nvSpPr>
        <p:spPr>
          <a:xfrm>
            <a:off x="6620315" y="3468821"/>
            <a:ext cx="1944965" cy="85441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uk-UA" sz="1200" dirty="0">
                <a:solidFill>
                  <a:schemeClr val="dk1"/>
                </a:solidFill>
                <a:latin typeface="Arial" panose="020B0604020202020204" pitchFamily="34" charset="0"/>
                <a:ea typeface="Montserrat Medium"/>
                <a:cs typeface="Arial" panose="020B0604020202020204" pitchFamily="34" charset="0"/>
                <a:sym typeface="Montserrat Medium"/>
              </a:rPr>
              <a:t>Отримати медичну  послугу. </a:t>
            </a:r>
          </a:p>
          <a:p>
            <a:pPr marL="0" lvl="0" indent="0" algn="ctr" rtl="0">
              <a:spcBef>
                <a:spcPts val="0"/>
              </a:spcBef>
              <a:spcAft>
                <a:spcPts val="0"/>
              </a:spcAft>
              <a:buNone/>
            </a:pPr>
            <a:endParaRPr sz="1200" dirty="0">
              <a:solidFill>
                <a:schemeClr val="dk1"/>
              </a:solidFill>
              <a:latin typeface="Arial" panose="020B0604020202020204" pitchFamily="34" charset="0"/>
              <a:ea typeface="Montserrat Medium"/>
              <a:cs typeface="Arial" panose="020B0604020202020204" pitchFamily="34" charset="0"/>
              <a:sym typeface="Montserrat Medium"/>
            </a:endParaRPr>
          </a:p>
        </p:txBody>
      </p:sp>
      <p:cxnSp>
        <p:nvCxnSpPr>
          <p:cNvPr id="238" name="Google Shape;238;p19"/>
          <p:cNvCxnSpPr>
            <a:cxnSpLocks/>
            <a:stCxn id="223" idx="2"/>
            <a:endCxn id="230" idx="3"/>
          </p:cNvCxnSpPr>
          <p:nvPr/>
        </p:nvCxnSpPr>
        <p:spPr>
          <a:xfrm rot="16200000" flipH="1">
            <a:off x="926613" y="2252260"/>
            <a:ext cx="568016" cy="619204"/>
          </a:xfrm>
          <a:prstGeom prst="curvedConnector2">
            <a:avLst/>
          </a:prstGeom>
          <a:noFill/>
          <a:ln w="9525" cap="flat" cmpd="sng">
            <a:solidFill>
              <a:schemeClr val="dk1"/>
            </a:solidFill>
            <a:prstDash val="solid"/>
            <a:round/>
            <a:headEnd type="none" w="med" len="med"/>
            <a:tailEnd type="triangle" w="med" len="med"/>
          </a:ln>
        </p:spPr>
      </p:cxnSp>
      <p:cxnSp>
        <p:nvCxnSpPr>
          <p:cNvPr id="239" name="Google Shape;239;p19"/>
          <p:cNvCxnSpPr>
            <a:cxnSpLocks/>
            <a:stCxn id="225" idx="2"/>
            <a:endCxn id="231" idx="3"/>
          </p:cNvCxnSpPr>
          <p:nvPr/>
        </p:nvCxnSpPr>
        <p:spPr>
          <a:xfrm rot="16200000" flipH="1">
            <a:off x="2826288" y="2241898"/>
            <a:ext cx="571204" cy="643116"/>
          </a:xfrm>
          <a:prstGeom prst="curvedConnector2">
            <a:avLst/>
          </a:prstGeom>
          <a:noFill/>
          <a:ln w="9525" cap="flat" cmpd="sng">
            <a:solidFill>
              <a:schemeClr val="dk1"/>
            </a:solidFill>
            <a:prstDash val="solid"/>
            <a:round/>
            <a:headEnd type="none" w="med" len="med"/>
            <a:tailEnd type="triangle" w="med" len="med"/>
          </a:ln>
        </p:spPr>
      </p:cxnSp>
      <p:cxnSp>
        <p:nvCxnSpPr>
          <p:cNvPr id="240" name="Google Shape;240;p19"/>
          <p:cNvCxnSpPr>
            <a:cxnSpLocks/>
            <a:stCxn id="227" idx="2"/>
            <a:endCxn id="232" idx="3"/>
          </p:cNvCxnSpPr>
          <p:nvPr/>
        </p:nvCxnSpPr>
        <p:spPr>
          <a:xfrm rot="16200000" flipH="1">
            <a:off x="4739522" y="2241893"/>
            <a:ext cx="571191" cy="643112"/>
          </a:xfrm>
          <a:prstGeom prst="curvedConnector2">
            <a:avLst/>
          </a:prstGeom>
          <a:noFill/>
          <a:ln w="9525" cap="flat" cmpd="sng">
            <a:solidFill>
              <a:schemeClr val="dk1"/>
            </a:solidFill>
            <a:prstDash val="solid"/>
            <a:round/>
            <a:headEnd type="none" w="med" len="med"/>
            <a:tailEnd type="triangle" w="med" len="med"/>
          </a:ln>
        </p:spPr>
      </p:cxnSp>
      <p:cxnSp>
        <p:nvCxnSpPr>
          <p:cNvPr id="241" name="Google Shape;241;p19"/>
          <p:cNvCxnSpPr>
            <a:cxnSpLocks/>
            <a:stCxn id="229" idx="2"/>
            <a:endCxn id="233" idx="3"/>
          </p:cNvCxnSpPr>
          <p:nvPr/>
        </p:nvCxnSpPr>
        <p:spPr>
          <a:xfrm rot="16200000" flipH="1">
            <a:off x="6658653" y="2247799"/>
            <a:ext cx="571191" cy="631300"/>
          </a:xfrm>
          <a:prstGeom prst="curvedConnector2">
            <a:avLst/>
          </a:prstGeom>
          <a:noFill/>
          <a:ln w="9525" cap="flat" cmpd="sng">
            <a:solidFill>
              <a:schemeClr val="dk1"/>
            </a:solidFill>
            <a:prstDash val="solid"/>
            <a:round/>
            <a:headEnd type="none" w="med" len="med"/>
            <a:tailEnd type="triangle" w="med" len="med"/>
          </a:ln>
        </p:spPr>
      </p:cxnSp>
      <p:sp>
        <p:nvSpPr>
          <p:cNvPr id="242" name="Google Shape;242;p19"/>
          <p:cNvSpPr txBox="1"/>
          <p:nvPr/>
        </p:nvSpPr>
        <p:spPr>
          <a:xfrm>
            <a:off x="821688" y="1507216"/>
            <a:ext cx="1022700" cy="89216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uk-UA" sz="1200" dirty="0">
                <a:solidFill>
                  <a:schemeClr val="lt1"/>
                </a:solidFill>
                <a:latin typeface="Arial Black" panose="020B0A04020102020204" pitchFamily="34" charset="0"/>
                <a:ea typeface="Montserrat SemiBold"/>
                <a:cs typeface="Montserrat SemiBold"/>
                <a:sym typeface="Montserrat SemiBold"/>
              </a:rPr>
              <a:t>Крок 1</a:t>
            </a:r>
          </a:p>
          <a:p>
            <a:pPr marL="0" lvl="0" indent="0" algn="ctr" rtl="0">
              <a:spcBef>
                <a:spcPts val="0"/>
              </a:spcBef>
              <a:spcAft>
                <a:spcPts val="0"/>
              </a:spcAft>
              <a:buNone/>
            </a:pPr>
            <a:r>
              <a:rPr lang="uk-UA" sz="1200" dirty="0">
                <a:solidFill>
                  <a:schemeClr val="lt1"/>
                </a:solidFill>
                <a:latin typeface="Arial Black" panose="020B0A04020102020204" pitchFamily="34" charset="0"/>
                <a:ea typeface="Montserrat SemiBold"/>
                <a:cs typeface="Montserrat SemiBold"/>
                <a:sym typeface="Montserrat SemiBold"/>
              </a:rPr>
              <a:t>Прийти до амбулаторії</a:t>
            </a:r>
            <a:endParaRPr sz="1200" dirty="0">
              <a:solidFill>
                <a:schemeClr val="lt1"/>
              </a:solidFill>
              <a:latin typeface="Arial Black" panose="020B0A04020102020204" pitchFamily="34" charset="0"/>
              <a:ea typeface="Montserrat SemiBold"/>
              <a:cs typeface="Montserrat SemiBold"/>
              <a:sym typeface="Montserrat SemiBold"/>
            </a:endParaRPr>
          </a:p>
        </p:txBody>
      </p:sp>
      <p:sp>
        <p:nvSpPr>
          <p:cNvPr id="277" name="Google Shape;277;p19"/>
          <p:cNvSpPr/>
          <p:nvPr/>
        </p:nvSpPr>
        <p:spPr>
          <a:xfrm>
            <a:off x="1804501" y="3046858"/>
            <a:ext cx="79800" cy="7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278" name="Google Shape;278;p19"/>
          <p:cNvSpPr/>
          <p:nvPr/>
        </p:nvSpPr>
        <p:spPr>
          <a:xfrm>
            <a:off x="3717676" y="3046858"/>
            <a:ext cx="79800" cy="7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279" name="Google Shape;279;p19"/>
          <p:cNvSpPr/>
          <p:nvPr/>
        </p:nvSpPr>
        <p:spPr>
          <a:xfrm>
            <a:off x="5630901" y="3046858"/>
            <a:ext cx="79800" cy="7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280" name="Google Shape;280;p19"/>
          <p:cNvSpPr/>
          <p:nvPr/>
        </p:nvSpPr>
        <p:spPr>
          <a:xfrm>
            <a:off x="7544126" y="3046858"/>
            <a:ext cx="79800" cy="7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cxnSp>
        <p:nvCxnSpPr>
          <p:cNvPr id="281" name="Google Shape;281;p19"/>
          <p:cNvCxnSpPr>
            <a:stCxn id="234" idx="0"/>
            <a:endCxn id="277" idx="2"/>
          </p:cNvCxnSpPr>
          <p:nvPr/>
        </p:nvCxnSpPr>
        <p:spPr>
          <a:xfrm flipV="1">
            <a:off x="1844336" y="3126658"/>
            <a:ext cx="65" cy="342162"/>
          </a:xfrm>
          <a:prstGeom prst="straightConnector1">
            <a:avLst/>
          </a:prstGeom>
          <a:noFill/>
          <a:ln w="9525" cap="flat" cmpd="sng">
            <a:solidFill>
              <a:schemeClr val="dk1"/>
            </a:solidFill>
            <a:prstDash val="solid"/>
            <a:round/>
            <a:headEnd type="triangle" w="med" len="med"/>
            <a:tailEnd type="none" w="med" len="med"/>
          </a:ln>
        </p:spPr>
      </p:cxnSp>
      <p:cxnSp>
        <p:nvCxnSpPr>
          <p:cNvPr id="282" name="Google Shape;282;p19"/>
          <p:cNvCxnSpPr>
            <a:cxnSpLocks/>
            <a:stCxn id="235" idx="0"/>
            <a:endCxn id="278" idx="2"/>
          </p:cNvCxnSpPr>
          <p:nvPr/>
        </p:nvCxnSpPr>
        <p:spPr>
          <a:xfrm flipH="1" flipV="1">
            <a:off x="3757576" y="3126658"/>
            <a:ext cx="4133" cy="348389"/>
          </a:xfrm>
          <a:prstGeom prst="straightConnector1">
            <a:avLst/>
          </a:prstGeom>
          <a:noFill/>
          <a:ln w="9525" cap="flat" cmpd="sng">
            <a:solidFill>
              <a:schemeClr val="dk1"/>
            </a:solidFill>
            <a:prstDash val="solid"/>
            <a:round/>
            <a:headEnd type="triangle" w="med" len="med"/>
            <a:tailEnd type="none" w="med" len="med"/>
          </a:ln>
        </p:spPr>
      </p:cxnSp>
      <p:cxnSp>
        <p:nvCxnSpPr>
          <p:cNvPr id="283" name="Google Shape;283;p19"/>
          <p:cNvCxnSpPr>
            <a:cxnSpLocks/>
            <a:stCxn id="236" idx="0"/>
            <a:endCxn id="279" idx="2"/>
          </p:cNvCxnSpPr>
          <p:nvPr/>
        </p:nvCxnSpPr>
        <p:spPr>
          <a:xfrm flipV="1">
            <a:off x="5541930" y="3126658"/>
            <a:ext cx="128871" cy="342163"/>
          </a:xfrm>
          <a:prstGeom prst="straightConnector1">
            <a:avLst/>
          </a:prstGeom>
          <a:noFill/>
          <a:ln w="9525" cap="flat" cmpd="sng">
            <a:solidFill>
              <a:schemeClr val="dk1"/>
            </a:solidFill>
            <a:prstDash val="solid"/>
            <a:round/>
            <a:headEnd type="triangle" w="med" len="med"/>
            <a:tailEnd type="none" w="med" len="med"/>
          </a:ln>
        </p:spPr>
      </p:cxnSp>
      <p:cxnSp>
        <p:nvCxnSpPr>
          <p:cNvPr id="284" name="Google Shape;284;p19"/>
          <p:cNvCxnSpPr>
            <a:stCxn id="237" idx="0"/>
            <a:endCxn id="280" idx="2"/>
          </p:cNvCxnSpPr>
          <p:nvPr/>
        </p:nvCxnSpPr>
        <p:spPr>
          <a:xfrm flipH="1" flipV="1">
            <a:off x="7584026" y="3126658"/>
            <a:ext cx="8772" cy="342163"/>
          </a:xfrm>
          <a:prstGeom prst="straightConnector1">
            <a:avLst/>
          </a:prstGeom>
          <a:noFill/>
          <a:ln w="9525" cap="flat" cmpd="sng">
            <a:solidFill>
              <a:schemeClr val="dk1"/>
            </a:solidFill>
            <a:prstDash val="solid"/>
            <a:round/>
            <a:headEnd type="triangle" w="med" len="med"/>
            <a:tailEnd type="none" w="med" len="med"/>
          </a:ln>
        </p:spPr>
      </p:cxnSp>
      <p:sp>
        <p:nvSpPr>
          <p:cNvPr id="67" name="Google Shape;1150;p36"/>
          <p:cNvSpPr/>
          <p:nvPr/>
        </p:nvSpPr>
        <p:spPr>
          <a:xfrm>
            <a:off x="1712441" y="2686600"/>
            <a:ext cx="263791" cy="318540"/>
          </a:xfrm>
          <a:custGeom>
            <a:avLst/>
            <a:gdLst/>
            <a:ahLst/>
            <a:cxnLst/>
            <a:rect l="l" t="t" r="r" b="b"/>
            <a:pathLst>
              <a:path w="450925" h="544513" extrusionOk="0">
                <a:moveTo>
                  <a:pt x="255134" y="544408"/>
                </a:moveTo>
                <a:lnTo>
                  <a:pt x="255134" y="479534"/>
                </a:lnTo>
                <a:lnTo>
                  <a:pt x="344788" y="479534"/>
                </a:lnTo>
                <a:lnTo>
                  <a:pt x="359570" y="449012"/>
                </a:lnTo>
                <a:cubicBezTo>
                  <a:pt x="370205" y="427635"/>
                  <a:pt x="379564" y="405408"/>
                  <a:pt x="387221" y="382755"/>
                </a:cubicBezTo>
                <a:lnTo>
                  <a:pt x="450925" y="382755"/>
                </a:lnTo>
                <a:lnTo>
                  <a:pt x="413596" y="250136"/>
                </a:lnTo>
                <a:cubicBezTo>
                  <a:pt x="414234" y="240246"/>
                  <a:pt x="414660" y="230462"/>
                  <a:pt x="414766" y="220571"/>
                </a:cubicBezTo>
                <a:cubicBezTo>
                  <a:pt x="415936" y="102628"/>
                  <a:pt x="324368" y="-212"/>
                  <a:pt x="207383" y="0"/>
                </a:cubicBezTo>
                <a:cubicBezTo>
                  <a:pt x="92844" y="107"/>
                  <a:pt x="0" y="92419"/>
                  <a:pt x="0" y="207383"/>
                </a:cubicBezTo>
                <a:cubicBezTo>
                  <a:pt x="0" y="254391"/>
                  <a:pt x="12230" y="300759"/>
                  <a:pt x="35414" y="341491"/>
                </a:cubicBezTo>
                <a:cubicBezTo>
                  <a:pt x="54026" y="374035"/>
                  <a:pt x="63810" y="410194"/>
                  <a:pt x="63810" y="445821"/>
                </a:cubicBezTo>
                <a:lnTo>
                  <a:pt x="63810" y="544514"/>
                </a:lnTo>
                <a:lnTo>
                  <a:pt x="255134" y="544408"/>
                </a:lnTo>
                <a:close/>
                <a:moveTo>
                  <a:pt x="261090" y="340428"/>
                </a:moveTo>
                <a:lnTo>
                  <a:pt x="249072" y="310863"/>
                </a:lnTo>
                <a:cubicBezTo>
                  <a:pt x="276936" y="299589"/>
                  <a:pt x="299482" y="277043"/>
                  <a:pt x="310756" y="249179"/>
                </a:cubicBezTo>
                <a:lnTo>
                  <a:pt x="340321" y="261197"/>
                </a:lnTo>
                <a:cubicBezTo>
                  <a:pt x="325857" y="297037"/>
                  <a:pt x="297036" y="325858"/>
                  <a:pt x="261090" y="340428"/>
                </a:cubicBezTo>
                <a:close/>
                <a:moveTo>
                  <a:pt x="261090" y="74127"/>
                </a:moveTo>
                <a:cubicBezTo>
                  <a:pt x="296930" y="88696"/>
                  <a:pt x="325857" y="117517"/>
                  <a:pt x="340427" y="153464"/>
                </a:cubicBezTo>
                <a:lnTo>
                  <a:pt x="310862" y="165375"/>
                </a:lnTo>
                <a:cubicBezTo>
                  <a:pt x="299589" y="137512"/>
                  <a:pt x="277043" y="114965"/>
                  <a:pt x="249179" y="103692"/>
                </a:cubicBezTo>
                <a:lnTo>
                  <a:pt x="261090" y="74127"/>
                </a:lnTo>
                <a:close/>
                <a:moveTo>
                  <a:pt x="302992" y="207277"/>
                </a:moveTo>
                <a:lnTo>
                  <a:pt x="207277" y="318945"/>
                </a:lnTo>
                <a:lnTo>
                  <a:pt x="207277" y="239182"/>
                </a:lnTo>
                <a:lnTo>
                  <a:pt x="111561" y="207277"/>
                </a:lnTo>
                <a:lnTo>
                  <a:pt x="207277" y="95609"/>
                </a:lnTo>
                <a:lnTo>
                  <a:pt x="207277" y="175372"/>
                </a:lnTo>
                <a:lnTo>
                  <a:pt x="302992" y="207277"/>
                </a:lnTo>
                <a:close/>
                <a:moveTo>
                  <a:pt x="153463" y="74127"/>
                </a:moveTo>
                <a:lnTo>
                  <a:pt x="165481" y="103692"/>
                </a:lnTo>
                <a:cubicBezTo>
                  <a:pt x="137617" y="114965"/>
                  <a:pt x="115071" y="137512"/>
                  <a:pt x="103798" y="165375"/>
                </a:cubicBezTo>
                <a:lnTo>
                  <a:pt x="74232" y="153464"/>
                </a:lnTo>
                <a:cubicBezTo>
                  <a:pt x="88696" y="117517"/>
                  <a:pt x="117517" y="88696"/>
                  <a:pt x="153463" y="74127"/>
                </a:cubicBezTo>
                <a:close/>
                <a:moveTo>
                  <a:pt x="103692" y="249179"/>
                </a:moveTo>
                <a:cubicBezTo>
                  <a:pt x="114965" y="277043"/>
                  <a:pt x="137511" y="299589"/>
                  <a:pt x="165375" y="310863"/>
                </a:cubicBezTo>
                <a:lnTo>
                  <a:pt x="153357" y="340428"/>
                </a:lnTo>
                <a:cubicBezTo>
                  <a:pt x="117517" y="325858"/>
                  <a:pt x="88590" y="297037"/>
                  <a:pt x="74020" y="261090"/>
                </a:cubicBezTo>
                <a:lnTo>
                  <a:pt x="103692" y="249179"/>
                </a:lnTo>
                <a:close/>
              </a:path>
            </a:pathLst>
          </a:custGeom>
          <a:solidFill>
            <a:srgbClr val="92D05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92D050"/>
              </a:solidFill>
              <a:latin typeface="Arial"/>
              <a:ea typeface="Arial"/>
              <a:cs typeface="Arial"/>
              <a:sym typeface="Arial"/>
            </a:endParaRPr>
          </a:p>
        </p:txBody>
      </p:sp>
      <p:sp>
        <p:nvSpPr>
          <p:cNvPr id="78" name="Google Shape;242;p19"/>
          <p:cNvSpPr txBox="1"/>
          <p:nvPr/>
        </p:nvSpPr>
        <p:spPr>
          <a:xfrm>
            <a:off x="2734322" y="1388662"/>
            <a:ext cx="1022700" cy="1054876"/>
          </a:xfrm>
          <a:prstGeom prst="rect">
            <a:avLst/>
          </a:prstGeom>
          <a:solidFill>
            <a:srgbClr val="C0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uk-UA" sz="1200" dirty="0">
                <a:solidFill>
                  <a:schemeClr val="lt1"/>
                </a:solidFill>
                <a:latin typeface="Arial Black" panose="020B0A04020102020204" pitchFamily="34" charset="0"/>
                <a:ea typeface="Montserrat SemiBold"/>
                <a:cs typeface="Montserrat SemiBold"/>
                <a:sym typeface="Montserrat SemiBold"/>
              </a:rPr>
              <a:t>Крок 2</a:t>
            </a:r>
          </a:p>
          <a:p>
            <a:pPr marL="0" lvl="0" indent="0" algn="ctr" rtl="0">
              <a:spcBef>
                <a:spcPts val="0"/>
              </a:spcBef>
              <a:spcAft>
                <a:spcPts val="0"/>
              </a:spcAft>
              <a:buNone/>
            </a:pPr>
            <a:r>
              <a:rPr lang="uk-UA" sz="1200" dirty="0">
                <a:solidFill>
                  <a:schemeClr val="lt1"/>
                </a:solidFill>
                <a:latin typeface="Arial Black" panose="020B0A04020102020204" pitchFamily="34" charset="0"/>
                <a:ea typeface="Montserrat SemiBold"/>
                <a:cs typeface="Montserrat SemiBold"/>
                <a:sym typeface="Montserrat SemiBold"/>
              </a:rPr>
              <a:t>Укласти декларацію з лікарем</a:t>
            </a:r>
            <a:endParaRPr sz="1200" dirty="0">
              <a:solidFill>
                <a:schemeClr val="lt1"/>
              </a:solidFill>
              <a:latin typeface="Arial Black" panose="020B0A04020102020204" pitchFamily="34" charset="0"/>
              <a:ea typeface="Montserrat SemiBold"/>
              <a:cs typeface="Montserrat SemiBold"/>
              <a:sym typeface="Montserrat SemiBold"/>
            </a:endParaRPr>
          </a:p>
        </p:txBody>
      </p:sp>
      <p:sp>
        <p:nvSpPr>
          <p:cNvPr id="79" name="Google Shape;1150;p36"/>
          <p:cNvSpPr/>
          <p:nvPr/>
        </p:nvSpPr>
        <p:spPr>
          <a:xfrm>
            <a:off x="3625126" y="2686600"/>
            <a:ext cx="263791" cy="318540"/>
          </a:xfrm>
          <a:custGeom>
            <a:avLst/>
            <a:gdLst/>
            <a:ahLst/>
            <a:cxnLst/>
            <a:rect l="l" t="t" r="r" b="b"/>
            <a:pathLst>
              <a:path w="450925" h="544513" extrusionOk="0">
                <a:moveTo>
                  <a:pt x="255134" y="544408"/>
                </a:moveTo>
                <a:lnTo>
                  <a:pt x="255134" y="479534"/>
                </a:lnTo>
                <a:lnTo>
                  <a:pt x="344788" y="479534"/>
                </a:lnTo>
                <a:lnTo>
                  <a:pt x="359570" y="449012"/>
                </a:lnTo>
                <a:cubicBezTo>
                  <a:pt x="370205" y="427635"/>
                  <a:pt x="379564" y="405408"/>
                  <a:pt x="387221" y="382755"/>
                </a:cubicBezTo>
                <a:lnTo>
                  <a:pt x="450925" y="382755"/>
                </a:lnTo>
                <a:lnTo>
                  <a:pt x="413596" y="250136"/>
                </a:lnTo>
                <a:cubicBezTo>
                  <a:pt x="414234" y="240246"/>
                  <a:pt x="414660" y="230462"/>
                  <a:pt x="414766" y="220571"/>
                </a:cubicBezTo>
                <a:cubicBezTo>
                  <a:pt x="415936" y="102628"/>
                  <a:pt x="324368" y="-212"/>
                  <a:pt x="207383" y="0"/>
                </a:cubicBezTo>
                <a:cubicBezTo>
                  <a:pt x="92844" y="107"/>
                  <a:pt x="0" y="92419"/>
                  <a:pt x="0" y="207383"/>
                </a:cubicBezTo>
                <a:cubicBezTo>
                  <a:pt x="0" y="254391"/>
                  <a:pt x="12230" y="300759"/>
                  <a:pt x="35414" y="341491"/>
                </a:cubicBezTo>
                <a:cubicBezTo>
                  <a:pt x="54026" y="374035"/>
                  <a:pt x="63810" y="410194"/>
                  <a:pt x="63810" y="445821"/>
                </a:cubicBezTo>
                <a:lnTo>
                  <a:pt x="63810" y="544514"/>
                </a:lnTo>
                <a:lnTo>
                  <a:pt x="255134" y="544408"/>
                </a:lnTo>
                <a:close/>
                <a:moveTo>
                  <a:pt x="261090" y="340428"/>
                </a:moveTo>
                <a:lnTo>
                  <a:pt x="249072" y="310863"/>
                </a:lnTo>
                <a:cubicBezTo>
                  <a:pt x="276936" y="299589"/>
                  <a:pt x="299482" y="277043"/>
                  <a:pt x="310756" y="249179"/>
                </a:cubicBezTo>
                <a:lnTo>
                  <a:pt x="340321" y="261197"/>
                </a:lnTo>
                <a:cubicBezTo>
                  <a:pt x="325857" y="297037"/>
                  <a:pt x="297036" y="325858"/>
                  <a:pt x="261090" y="340428"/>
                </a:cubicBezTo>
                <a:close/>
                <a:moveTo>
                  <a:pt x="261090" y="74127"/>
                </a:moveTo>
                <a:cubicBezTo>
                  <a:pt x="296930" y="88696"/>
                  <a:pt x="325857" y="117517"/>
                  <a:pt x="340427" y="153464"/>
                </a:cubicBezTo>
                <a:lnTo>
                  <a:pt x="310862" y="165375"/>
                </a:lnTo>
                <a:cubicBezTo>
                  <a:pt x="299589" y="137512"/>
                  <a:pt x="277043" y="114965"/>
                  <a:pt x="249179" y="103692"/>
                </a:cubicBezTo>
                <a:lnTo>
                  <a:pt x="261090" y="74127"/>
                </a:lnTo>
                <a:close/>
                <a:moveTo>
                  <a:pt x="302992" y="207277"/>
                </a:moveTo>
                <a:lnTo>
                  <a:pt x="207277" y="318945"/>
                </a:lnTo>
                <a:lnTo>
                  <a:pt x="207277" y="239182"/>
                </a:lnTo>
                <a:lnTo>
                  <a:pt x="111561" y="207277"/>
                </a:lnTo>
                <a:lnTo>
                  <a:pt x="207277" y="95609"/>
                </a:lnTo>
                <a:lnTo>
                  <a:pt x="207277" y="175372"/>
                </a:lnTo>
                <a:lnTo>
                  <a:pt x="302992" y="207277"/>
                </a:lnTo>
                <a:close/>
                <a:moveTo>
                  <a:pt x="153463" y="74127"/>
                </a:moveTo>
                <a:lnTo>
                  <a:pt x="165481" y="103692"/>
                </a:lnTo>
                <a:cubicBezTo>
                  <a:pt x="137617" y="114965"/>
                  <a:pt x="115071" y="137512"/>
                  <a:pt x="103798" y="165375"/>
                </a:cubicBezTo>
                <a:lnTo>
                  <a:pt x="74232" y="153464"/>
                </a:lnTo>
                <a:cubicBezTo>
                  <a:pt x="88696" y="117517"/>
                  <a:pt x="117517" y="88696"/>
                  <a:pt x="153463" y="74127"/>
                </a:cubicBezTo>
                <a:close/>
                <a:moveTo>
                  <a:pt x="103692" y="249179"/>
                </a:moveTo>
                <a:cubicBezTo>
                  <a:pt x="114965" y="277043"/>
                  <a:pt x="137511" y="299589"/>
                  <a:pt x="165375" y="310863"/>
                </a:cubicBezTo>
                <a:lnTo>
                  <a:pt x="153357" y="340428"/>
                </a:lnTo>
                <a:cubicBezTo>
                  <a:pt x="117517" y="325858"/>
                  <a:pt x="88590" y="297037"/>
                  <a:pt x="74020" y="261090"/>
                </a:cubicBezTo>
                <a:lnTo>
                  <a:pt x="103692" y="249179"/>
                </a:lnTo>
                <a:close/>
              </a:path>
            </a:pathLst>
          </a:custGeom>
          <a:solidFill>
            <a:srgbClr val="FFFF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83" name="Google Shape;1150;p36"/>
          <p:cNvSpPr/>
          <p:nvPr/>
        </p:nvSpPr>
        <p:spPr>
          <a:xfrm>
            <a:off x="5538905" y="2686600"/>
            <a:ext cx="263791" cy="318540"/>
          </a:xfrm>
          <a:custGeom>
            <a:avLst/>
            <a:gdLst/>
            <a:ahLst/>
            <a:cxnLst/>
            <a:rect l="l" t="t" r="r" b="b"/>
            <a:pathLst>
              <a:path w="450925" h="544513" extrusionOk="0">
                <a:moveTo>
                  <a:pt x="255134" y="544408"/>
                </a:moveTo>
                <a:lnTo>
                  <a:pt x="255134" y="479534"/>
                </a:lnTo>
                <a:lnTo>
                  <a:pt x="344788" y="479534"/>
                </a:lnTo>
                <a:lnTo>
                  <a:pt x="359570" y="449012"/>
                </a:lnTo>
                <a:cubicBezTo>
                  <a:pt x="370205" y="427635"/>
                  <a:pt x="379564" y="405408"/>
                  <a:pt x="387221" y="382755"/>
                </a:cubicBezTo>
                <a:lnTo>
                  <a:pt x="450925" y="382755"/>
                </a:lnTo>
                <a:lnTo>
                  <a:pt x="413596" y="250136"/>
                </a:lnTo>
                <a:cubicBezTo>
                  <a:pt x="414234" y="240246"/>
                  <a:pt x="414660" y="230462"/>
                  <a:pt x="414766" y="220571"/>
                </a:cubicBezTo>
                <a:cubicBezTo>
                  <a:pt x="415936" y="102628"/>
                  <a:pt x="324368" y="-212"/>
                  <a:pt x="207383" y="0"/>
                </a:cubicBezTo>
                <a:cubicBezTo>
                  <a:pt x="92844" y="107"/>
                  <a:pt x="0" y="92419"/>
                  <a:pt x="0" y="207383"/>
                </a:cubicBezTo>
                <a:cubicBezTo>
                  <a:pt x="0" y="254391"/>
                  <a:pt x="12230" y="300759"/>
                  <a:pt x="35414" y="341491"/>
                </a:cubicBezTo>
                <a:cubicBezTo>
                  <a:pt x="54026" y="374035"/>
                  <a:pt x="63810" y="410194"/>
                  <a:pt x="63810" y="445821"/>
                </a:cubicBezTo>
                <a:lnTo>
                  <a:pt x="63810" y="544514"/>
                </a:lnTo>
                <a:lnTo>
                  <a:pt x="255134" y="544408"/>
                </a:lnTo>
                <a:close/>
                <a:moveTo>
                  <a:pt x="261090" y="340428"/>
                </a:moveTo>
                <a:lnTo>
                  <a:pt x="249072" y="310863"/>
                </a:lnTo>
                <a:cubicBezTo>
                  <a:pt x="276936" y="299589"/>
                  <a:pt x="299482" y="277043"/>
                  <a:pt x="310756" y="249179"/>
                </a:cubicBezTo>
                <a:lnTo>
                  <a:pt x="340321" y="261197"/>
                </a:lnTo>
                <a:cubicBezTo>
                  <a:pt x="325857" y="297037"/>
                  <a:pt x="297036" y="325858"/>
                  <a:pt x="261090" y="340428"/>
                </a:cubicBezTo>
                <a:close/>
                <a:moveTo>
                  <a:pt x="261090" y="74127"/>
                </a:moveTo>
                <a:cubicBezTo>
                  <a:pt x="296930" y="88696"/>
                  <a:pt x="325857" y="117517"/>
                  <a:pt x="340427" y="153464"/>
                </a:cubicBezTo>
                <a:lnTo>
                  <a:pt x="310862" y="165375"/>
                </a:lnTo>
                <a:cubicBezTo>
                  <a:pt x="299589" y="137512"/>
                  <a:pt x="277043" y="114965"/>
                  <a:pt x="249179" y="103692"/>
                </a:cubicBezTo>
                <a:lnTo>
                  <a:pt x="261090" y="74127"/>
                </a:lnTo>
                <a:close/>
                <a:moveTo>
                  <a:pt x="302992" y="207277"/>
                </a:moveTo>
                <a:lnTo>
                  <a:pt x="207277" y="318945"/>
                </a:lnTo>
                <a:lnTo>
                  <a:pt x="207277" y="239182"/>
                </a:lnTo>
                <a:lnTo>
                  <a:pt x="111561" y="207277"/>
                </a:lnTo>
                <a:lnTo>
                  <a:pt x="207277" y="95609"/>
                </a:lnTo>
                <a:lnTo>
                  <a:pt x="207277" y="175372"/>
                </a:lnTo>
                <a:lnTo>
                  <a:pt x="302992" y="207277"/>
                </a:lnTo>
                <a:close/>
                <a:moveTo>
                  <a:pt x="153463" y="74127"/>
                </a:moveTo>
                <a:lnTo>
                  <a:pt x="165481" y="103692"/>
                </a:lnTo>
                <a:cubicBezTo>
                  <a:pt x="137617" y="114965"/>
                  <a:pt x="115071" y="137512"/>
                  <a:pt x="103798" y="165375"/>
                </a:cubicBezTo>
                <a:lnTo>
                  <a:pt x="74232" y="153464"/>
                </a:lnTo>
                <a:cubicBezTo>
                  <a:pt x="88696" y="117517"/>
                  <a:pt x="117517" y="88696"/>
                  <a:pt x="153463" y="74127"/>
                </a:cubicBezTo>
                <a:close/>
                <a:moveTo>
                  <a:pt x="103692" y="249179"/>
                </a:moveTo>
                <a:cubicBezTo>
                  <a:pt x="114965" y="277043"/>
                  <a:pt x="137511" y="299589"/>
                  <a:pt x="165375" y="310863"/>
                </a:cubicBezTo>
                <a:lnTo>
                  <a:pt x="153357" y="340428"/>
                </a:lnTo>
                <a:cubicBezTo>
                  <a:pt x="117517" y="325858"/>
                  <a:pt x="88590" y="297037"/>
                  <a:pt x="74020" y="261090"/>
                </a:cubicBezTo>
                <a:lnTo>
                  <a:pt x="103692" y="249179"/>
                </a:lnTo>
                <a:close/>
              </a:path>
            </a:pathLst>
          </a:custGeom>
          <a:solidFill>
            <a:srgbClr val="FF0000"/>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85" name="Google Shape;242;p19"/>
          <p:cNvSpPr txBox="1"/>
          <p:nvPr/>
        </p:nvSpPr>
        <p:spPr>
          <a:xfrm>
            <a:off x="4582204" y="1388662"/>
            <a:ext cx="1154558" cy="113786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uk-UA" sz="1200" dirty="0">
                <a:solidFill>
                  <a:schemeClr val="lt1"/>
                </a:solidFill>
                <a:latin typeface="Arial Black" panose="020B0A04020102020204" pitchFamily="34" charset="0"/>
                <a:ea typeface="Montserrat SemiBold"/>
                <a:cs typeface="Montserrat SemiBold"/>
                <a:sym typeface="Montserrat SemiBold"/>
              </a:rPr>
              <a:t>Крок 3</a:t>
            </a:r>
          </a:p>
          <a:p>
            <a:pPr marL="0" lvl="0" indent="0" algn="ctr" rtl="0">
              <a:spcBef>
                <a:spcPts val="0"/>
              </a:spcBef>
              <a:spcAft>
                <a:spcPts val="0"/>
              </a:spcAft>
              <a:buNone/>
            </a:pPr>
            <a:r>
              <a:rPr lang="uk-UA" sz="1200" dirty="0">
                <a:solidFill>
                  <a:schemeClr val="lt1"/>
                </a:solidFill>
                <a:latin typeface="Arial Black" panose="020B0A04020102020204" pitchFamily="34" charset="0"/>
                <a:ea typeface="Montserrat SemiBold"/>
                <a:cs typeface="Montserrat SemiBold"/>
                <a:sym typeface="Montserrat SemiBold"/>
              </a:rPr>
              <a:t>Отримати консультації та медичні послуги</a:t>
            </a:r>
            <a:endParaRPr sz="1200" dirty="0">
              <a:solidFill>
                <a:schemeClr val="lt1"/>
              </a:solidFill>
              <a:latin typeface="Arial Black" panose="020B0A04020102020204" pitchFamily="34" charset="0"/>
              <a:ea typeface="Montserrat SemiBold"/>
              <a:cs typeface="Montserrat SemiBold"/>
              <a:sym typeface="Montserrat SemiBold"/>
            </a:endParaRPr>
          </a:p>
        </p:txBody>
      </p:sp>
      <p:sp>
        <p:nvSpPr>
          <p:cNvPr id="86" name="Google Shape;242;p19"/>
          <p:cNvSpPr txBox="1"/>
          <p:nvPr/>
        </p:nvSpPr>
        <p:spPr>
          <a:xfrm>
            <a:off x="6410694" y="1388662"/>
            <a:ext cx="1324034" cy="109062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uk-UA" sz="1200" dirty="0">
                <a:solidFill>
                  <a:schemeClr val="lt1"/>
                </a:solidFill>
                <a:latin typeface="Arial Black" panose="020B0A04020102020204" pitchFamily="34" charset="0"/>
                <a:ea typeface="Montserrat SemiBold"/>
                <a:cs typeface="Montserrat SemiBold"/>
                <a:sym typeface="Montserrat SemiBold"/>
              </a:rPr>
              <a:t>Крок 4</a:t>
            </a:r>
          </a:p>
          <a:p>
            <a:pPr marL="0" lvl="0" indent="0" algn="ctr" rtl="0">
              <a:spcBef>
                <a:spcPts val="0"/>
              </a:spcBef>
              <a:spcAft>
                <a:spcPts val="0"/>
              </a:spcAft>
              <a:buNone/>
            </a:pPr>
            <a:r>
              <a:rPr lang="uk-UA" sz="1200" dirty="0">
                <a:solidFill>
                  <a:schemeClr val="lt1"/>
                </a:solidFill>
                <a:latin typeface="Arial Black" panose="020B0A04020102020204" pitchFamily="34" charset="0"/>
                <a:ea typeface="Montserrat SemiBold"/>
                <a:cs typeface="Montserrat SemiBold"/>
                <a:sym typeface="Montserrat SemiBold"/>
              </a:rPr>
              <a:t>Контроль лікаря або м/с за наданими послугами </a:t>
            </a:r>
            <a:endParaRPr sz="1200" dirty="0">
              <a:solidFill>
                <a:schemeClr val="lt1"/>
              </a:solidFill>
              <a:latin typeface="Arial Black" panose="020B0A04020102020204" pitchFamily="34" charset="0"/>
              <a:ea typeface="Montserrat SemiBold"/>
              <a:cs typeface="Montserrat SemiBold"/>
              <a:sym typeface="Montserrat SemiBold"/>
            </a:endParaRPr>
          </a:p>
        </p:txBody>
      </p:sp>
      <p:grpSp>
        <p:nvGrpSpPr>
          <p:cNvPr id="91" name="Google Shape;903;p36"/>
          <p:cNvGrpSpPr/>
          <p:nvPr/>
        </p:nvGrpSpPr>
        <p:grpSpPr>
          <a:xfrm>
            <a:off x="7434312" y="2686136"/>
            <a:ext cx="299428" cy="299486"/>
            <a:chOff x="5073867" y="771836"/>
            <a:chExt cx="544513" cy="544619"/>
          </a:xfrm>
          <a:solidFill>
            <a:srgbClr val="FF0000"/>
          </a:solidFill>
        </p:grpSpPr>
        <p:sp>
          <p:nvSpPr>
            <p:cNvPr id="92" name="Google Shape;904;p36"/>
            <p:cNvSpPr/>
            <p:nvPr/>
          </p:nvSpPr>
          <p:spPr>
            <a:xfrm>
              <a:off x="5073867" y="771836"/>
              <a:ext cx="256304" cy="255240"/>
            </a:xfrm>
            <a:custGeom>
              <a:avLst/>
              <a:gdLst/>
              <a:ahLst/>
              <a:cxnLst/>
              <a:rect l="l" t="t" r="r" b="b"/>
              <a:pathLst>
                <a:path w="256304" h="255240" extrusionOk="0">
                  <a:moveTo>
                    <a:pt x="128684" y="255241"/>
                  </a:moveTo>
                  <a:cubicBezTo>
                    <a:pt x="199088" y="255241"/>
                    <a:pt x="256304" y="198024"/>
                    <a:pt x="256304" y="127620"/>
                  </a:cubicBezTo>
                  <a:cubicBezTo>
                    <a:pt x="256304" y="57216"/>
                    <a:pt x="199088" y="0"/>
                    <a:pt x="128684" y="0"/>
                  </a:cubicBezTo>
                  <a:cubicBezTo>
                    <a:pt x="58280" y="0"/>
                    <a:pt x="0" y="57216"/>
                    <a:pt x="0" y="127620"/>
                  </a:cubicBezTo>
                  <a:cubicBezTo>
                    <a:pt x="0" y="198024"/>
                    <a:pt x="58280" y="255241"/>
                    <a:pt x="128684" y="255241"/>
                  </a:cubicBezTo>
                  <a:close/>
                  <a:moveTo>
                    <a:pt x="128684" y="143573"/>
                  </a:moveTo>
                  <a:cubicBezTo>
                    <a:pt x="102309" y="143573"/>
                    <a:pt x="80826" y="122090"/>
                    <a:pt x="80826" y="95715"/>
                  </a:cubicBezTo>
                  <a:cubicBezTo>
                    <a:pt x="80826" y="74977"/>
                    <a:pt x="94226" y="57429"/>
                    <a:pt x="112731" y="50835"/>
                  </a:cubicBezTo>
                  <a:lnTo>
                    <a:pt x="112731" y="31905"/>
                  </a:lnTo>
                  <a:lnTo>
                    <a:pt x="144636" y="31905"/>
                  </a:lnTo>
                  <a:lnTo>
                    <a:pt x="144636" y="50835"/>
                  </a:lnTo>
                  <a:cubicBezTo>
                    <a:pt x="163141" y="57429"/>
                    <a:pt x="176542" y="74977"/>
                    <a:pt x="176542" y="95715"/>
                  </a:cubicBezTo>
                  <a:lnTo>
                    <a:pt x="144636" y="95715"/>
                  </a:lnTo>
                  <a:cubicBezTo>
                    <a:pt x="144636" y="86888"/>
                    <a:pt x="137511" y="79763"/>
                    <a:pt x="128684" y="79763"/>
                  </a:cubicBezTo>
                  <a:cubicBezTo>
                    <a:pt x="119857" y="79763"/>
                    <a:pt x="112731" y="86888"/>
                    <a:pt x="112731" y="95715"/>
                  </a:cubicBezTo>
                  <a:cubicBezTo>
                    <a:pt x="112731" y="104542"/>
                    <a:pt x="119857" y="111668"/>
                    <a:pt x="128684" y="111668"/>
                  </a:cubicBezTo>
                  <a:cubicBezTo>
                    <a:pt x="155059" y="111668"/>
                    <a:pt x="176542" y="133151"/>
                    <a:pt x="176542" y="159525"/>
                  </a:cubicBezTo>
                  <a:cubicBezTo>
                    <a:pt x="176542" y="180264"/>
                    <a:pt x="163141" y="197812"/>
                    <a:pt x="144636" y="204405"/>
                  </a:cubicBezTo>
                  <a:lnTo>
                    <a:pt x="144636" y="223336"/>
                  </a:lnTo>
                  <a:lnTo>
                    <a:pt x="112731" y="223336"/>
                  </a:lnTo>
                  <a:lnTo>
                    <a:pt x="112731" y="204405"/>
                  </a:lnTo>
                  <a:cubicBezTo>
                    <a:pt x="94226" y="197812"/>
                    <a:pt x="80826" y="180264"/>
                    <a:pt x="80826" y="159525"/>
                  </a:cubicBezTo>
                  <a:lnTo>
                    <a:pt x="112731" y="159525"/>
                  </a:lnTo>
                  <a:cubicBezTo>
                    <a:pt x="112731" y="168353"/>
                    <a:pt x="119857" y="175478"/>
                    <a:pt x="128684" y="175478"/>
                  </a:cubicBezTo>
                  <a:cubicBezTo>
                    <a:pt x="137511" y="175478"/>
                    <a:pt x="144636" y="168353"/>
                    <a:pt x="144636" y="159525"/>
                  </a:cubicBezTo>
                  <a:cubicBezTo>
                    <a:pt x="144636" y="150698"/>
                    <a:pt x="137405" y="143573"/>
                    <a:pt x="128684" y="143573"/>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93" name="Google Shape;905;p36"/>
            <p:cNvSpPr/>
            <p:nvPr/>
          </p:nvSpPr>
          <p:spPr>
            <a:xfrm>
              <a:off x="5362076" y="771836"/>
              <a:ext cx="256304" cy="255240"/>
            </a:xfrm>
            <a:custGeom>
              <a:avLst/>
              <a:gdLst/>
              <a:ahLst/>
              <a:cxnLst/>
              <a:rect l="l" t="t" r="r" b="b"/>
              <a:pathLst>
                <a:path w="256304" h="255240" extrusionOk="0">
                  <a:moveTo>
                    <a:pt x="127620" y="255241"/>
                  </a:moveTo>
                  <a:cubicBezTo>
                    <a:pt x="198025" y="255241"/>
                    <a:pt x="256304" y="198024"/>
                    <a:pt x="256304" y="127620"/>
                  </a:cubicBezTo>
                  <a:cubicBezTo>
                    <a:pt x="256304" y="57216"/>
                    <a:pt x="198025" y="0"/>
                    <a:pt x="127620" y="0"/>
                  </a:cubicBezTo>
                  <a:cubicBezTo>
                    <a:pt x="57217" y="0"/>
                    <a:pt x="0" y="57216"/>
                    <a:pt x="0" y="127620"/>
                  </a:cubicBezTo>
                  <a:cubicBezTo>
                    <a:pt x="0" y="198024"/>
                    <a:pt x="57217" y="255241"/>
                    <a:pt x="127620" y="255241"/>
                  </a:cubicBezTo>
                  <a:close/>
                  <a:moveTo>
                    <a:pt x="111668" y="63810"/>
                  </a:moveTo>
                  <a:lnTo>
                    <a:pt x="143573" y="63810"/>
                  </a:lnTo>
                  <a:lnTo>
                    <a:pt x="143573" y="111668"/>
                  </a:lnTo>
                  <a:lnTo>
                    <a:pt x="175478" y="111668"/>
                  </a:lnTo>
                  <a:lnTo>
                    <a:pt x="175478" y="143573"/>
                  </a:lnTo>
                  <a:lnTo>
                    <a:pt x="111668" y="143573"/>
                  </a:lnTo>
                  <a:lnTo>
                    <a:pt x="111668" y="63810"/>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94" name="Google Shape;906;p36"/>
            <p:cNvSpPr/>
            <p:nvPr/>
          </p:nvSpPr>
          <p:spPr>
            <a:xfrm>
              <a:off x="5126085" y="1076636"/>
              <a:ext cx="440077" cy="239819"/>
            </a:xfrm>
            <a:custGeom>
              <a:avLst/>
              <a:gdLst/>
              <a:ahLst/>
              <a:cxnLst/>
              <a:rect l="l" t="t" r="r" b="b"/>
              <a:pathLst>
                <a:path w="440077" h="239819" extrusionOk="0">
                  <a:moveTo>
                    <a:pt x="440077" y="28502"/>
                  </a:moveTo>
                  <a:lnTo>
                    <a:pt x="382968" y="0"/>
                  </a:lnTo>
                  <a:lnTo>
                    <a:pt x="375842" y="14145"/>
                  </a:lnTo>
                  <a:cubicBezTo>
                    <a:pt x="345957" y="73169"/>
                    <a:pt x="286295" y="109966"/>
                    <a:pt x="220039" y="109966"/>
                  </a:cubicBezTo>
                  <a:cubicBezTo>
                    <a:pt x="153783" y="109966"/>
                    <a:pt x="94120" y="73275"/>
                    <a:pt x="64235" y="14251"/>
                  </a:cubicBezTo>
                  <a:lnTo>
                    <a:pt x="57110" y="106"/>
                  </a:lnTo>
                  <a:lnTo>
                    <a:pt x="0" y="28608"/>
                  </a:lnTo>
                  <a:lnTo>
                    <a:pt x="7232" y="42966"/>
                  </a:lnTo>
                  <a:cubicBezTo>
                    <a:pt x="32330" y="92525"/>
                    <a:pt x="73913" y="131981"/>
                    <a:pt x="124323" y="153995"/>
                  </a:cubicBezTo>
                  <a:lnTo>
                    <a:pt x="124323" y="239820"/>
                  </a:lnTo>
                  <a:lnTo>
                    <a:pt x="315754" y="239820"/>
                  </a:lnTo>
                  <a:lnTo>
                    <a:pt x="315754" y="153995"/>
                  </a:lnTo>
                  <a:cubicBezTo>
                    <a:pt x="366164" y="131981"/>
                    <a:pt x="407747" y="92525"/>
                    <a:pt x="432846" y="42966"/>
                  </a:cubicBezTo>
                  <a:lnTo>
                    <a:pt x="440077" y="28502"/>
                  </a:ln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95" name="Google Shape;907;p36"/>
            <p:cNvSpPr/>
            <p:nvPr/>
          </p:nvSpPr>
          <p:spPr>
            <a:xfrm>
              <a:off x="5282313" y="1027077"/>
              <a:ext cx="127620" cy="127620"/>
            </a:xfrm>
            <a:custGeom>
              <a:avLst/>
              <a:gdLst/>
              <a:ahLst/>
              <a:cxnLst/>
              <a:rect l="l" t="t" r="r" b="b"/>
              <a:pathLst>
                <a:path w="127620" h="127620" extrusionOk="0">
                  <a:moveTo>
                    <a:pt x="127620" y="63810"/>
                  </a:moveTo>
                  <a:cubicBezTo>
                    <a:pt x="127620" y="99052"/>
                    <a:pt x="99052" y="127620"/>
                    <a:pt x="63810" y="127620"/>
                  </a:cubicBezTo>
                  <a:cubicBezTo>
                    <a:pt x="28569" y="127620"/>
                    <a:pt x="0" y="99052"/>
                    <a:pt x="0" y="63810"/>
                  </a:cubicBezTo>
                  <a:cubicBezTo>
                    <a:pt x="0" y="28569"/>
                    <a:pt x="28569" y="0"/>
                    <a:pt x="63810" y="0"/>
                  </a:cubicBezTo>
                  <a:cubicBezTo>
                    <a:pt x="99052" y="0"/>
                    <a:pt x="127620" y="28569"/>
                    <a:pt x="127620" y="63810"/>
                  </a:cubicBezTo>
                  <a:close/>
                </a:path>
              </a:pathLst>
            </a:custGeom>
            <a:grp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cxnSp>
        <p:nvCxnSpPr>
          <p:cNvPr id="26" name="Прямая со стрелкой 25"/>
          <p:cNvCxnSpPr>
            <a:cxnSpLocks/>
            <a:stCxn id="223" idx="0"/>
            <a:endCxn id="225" idx="3"/>
          </p:cNvCxnSpPr>
          <p:nvPr/>
        </p:nvCxnSpPr>
        <p:spPr>
          <a:xfrm>
            <a:off x="2021676" y="1764569"/>
            <a:ext cx="535928" cy="4782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Прямая со стрелкой 106"/>
          <p:cNvCxnSpPr/>
          <p:nvPr/>
        </p:nvCxnSpPr>
        <p:spPr>
          <a:xfrm>
            <a:off x="3934905" y="1681304"/>
            <a:ext cx="53592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Прямая со стрелкой 107"/>
          <p:cNvCxnSpPr/>
          <p:nvPr/>
        </p:nvCxnSpPr>
        <p:spPr>
          <a:xfrm>
            <a:off x="5848133" y="1666037"/>
            <a:ext cx="53592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815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grpSp>
        <p:nvGrpSpPr>
          <p:cNvPr id="6" name="Группа 5"/>
          <p:cNvGrpSpPr/>
          <p:nvPr/>
        </p:nvGrpSpPr>
        <p:grpSpPr>
          <a:xfrm>
            <a:off x="381043" y="277655"/>
            <a:ext cx="2644545" cy="2350057"/>
            <a:chOff x="1156949" y="1336363"/>
            <a:chExt cx="1316700" cy="2712387"/>
          </a:xfrm>
          <a:solidFill>
            <a:schemeClr val="accent1">
              <a:lumMod val="40000"/>
              <a:lumOff val="60000"/>
            </a:schemeClr>
          </a:solidFill>
        </p:grpSpPr>
        <p:sp>
          <p:nvSpPr>
            <p:cNvPr id="340" name="Google Shape;340;p21"/>
            <p:cNvSpPr/>
            <p:nvPr/>
          </p:nvSpPr>
          <p:spPr>
            <a:xfrm>
              <a:off x="1156949" y="2145850"/>
              <a:ext cx="1316700" cy="1902900"/>
            </a:xfrm>
            <a:prstGeom prst="rect">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341" name="Google Shape;341;p21"/>
            <p:cNvSpPr/>
            <p:nvPr/>
          </p:nvSpPr>
          <p:spPr>
            <a:xfrm>
              <a:off x="1286690" y="1336363"/>
              <a:ext cx="1056900" cy="932840"/>
            </a:xfrm>
            <a:prstGeom prst="ellipse">
              <a:avLst/>
            </a:prstGeom>
            <a:grp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grpSp>
      <p:grpSp>
        <p:nvGrpSpPr>
          <p:cNvPr id="48" name="Google Shape;1027;p36"/>
          <p:cNvGrpSpPr/>
          <p:nvPr/>
        </p:nvGrpSpPr>
        <p:grpSpPr>
          <a:xfrm>
            <a:off x="1483957" y="480042"/>
            <a:ext cx="438077" cy="381229"/>
            <a:chOff x="1222755" y="3375505"/>
            <a:chExt cx="544512" cy="446565"/>
          </a:xfrm>
        </p:grpSpPr>
        <p:sp>
          <p:nvSpPr>
            <p:cNvPr id="49" name="Google Shape;1028;p36"/>
            <p:cNvSpPr/>
            <p:nvPr/>
          </p:nvSpPr>
          <p:spPr>
            <a:xfrm>
              <a:off x="1654491" y="3503125"/>
              <a:ext cx="96778" cy="95715"/>
            </a:xfrm>
            <a:custGeom>
              <a:avLst/>
              <a:gdLst/>
              <a:ahLst/>
              <a:cxnLst/>
              <a:rect l="l" t="t" r="r" b="b"/>
              <a:pathLst>
                <a:path w="96778" h="95715" extrusionOk="0">
                  <a:moveTo>
                    <a:pt x="47858" y="0"/>
                  </a:moveTo>
                  <a:cubicBezTo>
                    <a:pt x="21483" y="0"/>
                    <a:pt x="0" y="21483"/>
                    <a:pt x="0" y="47858"/>
                  </a:cubicBezTo>
                  <a:cubicBezTo>
                    <a:pt x="0" y="74233"/>
                    <a:pt x="21483" y="95715"/>
                    <a:pt x="47858" y="95715"/>
                  </a:cubicBezTo>
                  <a:cubicBezTo>
                    <a:pt x="74233" y="95715"/>
                    <a:pt x="96779" y="74233"/>
                    <a:pt x="96779" y="47858"/>
                  </a:cubicBezTo>
                  <a:cubicBezTo>
                    <a:pt x="96779" y="21377"/>
                    <a:pt x="74339" y="0"/>
                    <a:pt x="47858" y="0"/>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0" name="Google Shape;1029;p36"/>
            <p:cNvSpPr/>
            <p:nvPr/>
          </p:nvSpPr>
          <p:spPr>
            <a:xfrm>
              <a:off x="1638494" y="3630639"/>
              <a:ext cx="128773" cy="191430"/>
            </a:xfrm>
            <a:custGeom>
              <a:avLst/>
              <a:gdLst/>
              <a:ahLst/>
              <a:cxnLst/>
              <a:rect l="l" t="t" r="r" b="b"/>
              <a:pathLst>
                <a:path w="128773" h="191430" extrusionOk="0">
                  <a:moveTo>
                    <a:pt x="115115" y="78593"/>
                  </a:moveTo>
                  <a:cubicBezTo>
                    <a:pt x="120752" y="69766"/>
                    <a:pt x="126069" y="61364"/>
                    <a:pt x="128622" y="35627"/>
                  </a:cubicBezTo>
                  <a:cubicBezTo>
                    <a:pt x="130430" y="16697"/>
                    <a:pt x="115860" y="0"/>
                    <a:pt x="96823" y="0"/>
                  </a:cubicBezTo>
                  <a:lnTo>
                    <a:pt x="31949" y="0"/>
                  </a:lnTo>
                  <a:cubicBezTo>
                    <a:pt x="13019" y="0"/>
                    <a:pt x="-1657" y="16590"/>
                    <a:pt x="151" y="35627"/>
                  </a:cubicBezTo>
                  <a:cubicBezTo>
                    <a:pt x="2703" y="61258"/>
                    <a:pt x="8021" y="69659"/>
                    <a:pt x="13657" y="78486"/>
                  </a:cubicBezTo>
                  <a:cubicBezTo>
                    <a:pt x="24399" y="95290"/>
                    <a:pt x="32056" y="113157"/>
                    <a:pt x="32056" y="191431"/>
                  </a:cubicBezTo>
                  <a:lnTo>
                    <a:pt x="96717" y="191431"/>
                  </a:lnTo>
                  <a:cubicBezTo>
                    <a:pt x="96717" y="113263"/>
                    <a:pt x="104480" y="95396"/>
                    <a:pt x="115115" y="78593"/>
                  </a:cubicBezTo>
                  <a:lnTo>
                    <a:pt x="115115" y="78593"/>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1" name="Google Shape;1030;p36"/>
            <p:cNvSpPr/>
            <p:nvPr/>
          </p:nvSpPr>
          <p:spPr>
            <a:xfrm>
              <a:off x="1447215" y="3503125"/>
              <a:ext cx="95715" cy="95715"/>
            </a:xfrm>
            <a:custGeom>
              <a:avLst/>
              <a:gdLst/>
              <a:ahLst/>
              <a:cxnLst/>
              <a:rect l="l" t="t" r="r" b="b"/>
              <a:pathLst>
                <a:path w="95715" h="95715" extrusionOk="0">
                  <a:moveTo>
                    <a:pt x="95715" y="47858"/>
                  </a:moveTo>
                  <a:cubicBezTo>
                    <a:pt x="95715" y="74289"/>
                    <a:pt x="74289" y="95715"/>
                    <a:pt x="47858" y="95715"/>
                  </a:cubicBezTo>
                  <a:cubicBezTo>
                    <a:pt x="21427" y="95715"/>
                    <a:pt x="0" y="74289"/>
                    <a:pt x="0" y="47858"/>
                  </a:cubicBezTo>
                  <a:cubicBezTo>
                    <a:pt x="0" y="21427"/>
                    <a:pt x="21427" y="0"/>
                    <a:pt x="47858" y="0"/>
                  </a:cubicBezTo>
                  <a:cubicBezTo>
                    <a:pt x="74289" y="0"/>
                    <a:pt x="95715" y="21427"/>
                    <a:pt x="95715" y="4785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2" name="Google Shape;1031;p36"/>
            <p:cNvSpPr/>
            <p:nvPr/>
          </p:nvSpPr>
          <p:spPr>
            <a:xfrm>
              <a:off x="1542930" y="3375505"/>
              <a:ext cx="95715" cy="95715"/>
            </a:xfrm>
            <a:custGeom>
              <a:avLst/>
              <a:gdLst/>
              <a:ahLst/>
              <a:cxnLst/>
              <a:rect l="l" t="t" r="r" b="b"/>
              <a:pathLst>
                <a:path w="95715" h="95715" extrusionOk="0">
                  <a:moveTo>
                    <a:pt x="95715" y="47858"/>
                  </a:moveTo>
                  <a:cubicBezTo>
                    <a:pt x="95715" y="74289"/>
                    <a:pt x="74289" y="95715"/>
                    <a:pt x="47858" y="95715"/>
                  </a:cubicBezTo>
                  <a:cubicBezTo>
                    <a:pt x="21427" y="95715"/>
                    <a:pt x="0" y="74289"/>
                    <a:pt x="0" y="47858"/>
                  </a:cubicBezTo>
                  <a:cubicBezTo>
                    <a:pt x="0" y="21427"/>
                    <a:pt x="21427" y="0"/>
                    <a:pt x="47858" y="0"/>
                  </a:cubicBezTo>
                  <a:cubicBezTo>
                    <a:pt x="74289" y="0"/>
                    <a:pt x="95715" y="21427"/>
                    <a:pt x="95715" y="4785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3" name="Google Shape;1032;p36"/>
            <p:cNvSpPr/>
            <p:nvPr/>
          </p:nvSpPr>
          <p:spPr>
            <a:xfrm>
              <a:off x="1351499" y="3375505"/>
              <a:ext cx="95715" cy="95715"/>
            </a:xfrm>
            <a:custGeom>
              <a:avLst/>
              <a:gdLst/>
              <a:ahLst/>
              <a:cxnLst/>
              <a:rect l="l" t="t" r="r" b="b"/>
              <a:pathLst>
                <a:path w="95715" h="95715" extrusionOk="0">
                  <a:moveTo>
                    <a:pt x="95715" y="47858"/>
                  </a:moveTo>
                  <a:cubicBezTo>
                    <a:pt x="95715" y="74289"/>
                    <a:pt x="74289" y="95715"/>
                    <a:pt x="47858" y="95715"/>
                  </a:cubicBezTo>
                  <a:cubicBezTo>
                    <a:pt x="21427" y="95715"/>
                    <a:pt x="0" y="74289"/>
                    <a:pt x="0" y="47858"/>
                  </a:cubicBezTo>
                  <a:cubicBezTo>
                    <a:pt x="0" y="21427"/>
                    <a:pt x="21427" y="0"/>
                    <a:pt x="47858" y="0"/>
                  </a:cubicBezTo>
                  <a:cubicBezTo>
                    <a:pt x="74289" y="0"/>
                    <a:pt x="95715" y="21427"/>
                    <a:pt x="95715" y="4785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4" name="Google Shape;1033;p36"/>
            <p:cNvSpPr/>
            <p:nvPr/>
          </p:nvSpPr>
          <p:spPr>
            <a:xfrm>
              <a:off x="1431111" y="3630639"/>
              <a:ext cx="127710" cy="191430"/>
            </a:xfrm>
            <a:custGeom>
              <a:avLst/>
              <a:gdLst/>
              <a:ahLst/>
              <a:cxnLst/>
              <a:rect l="l" t="t" r="r" b="b"/>
              <a:pathLst>
                <a:path w="127710" h="191430" extrusionOk="0">
                  <a:moveTo>
                    <a:pt x="114052" y="78593"/>
                  </a:moveTo>
                  <a:cubicBezTo>
                    <a:pt x="119688" y="69766"/>
                    <a:pt x="125006" y="61364"/>
                    <a:pt x="127558" y="35627"/>
                  </a:cubicBezTo>
                  <a:cubicBezTo>
                    <a:pt x="129366" y="16697"/>
                    <a:pt x="114796" y="0"/>
                    <a:pt x="95760" y="0"/>
                  </a:cubicBezTo>
                  <a:lnTo>
                    <a:pt x="31949" y="0"/>
                  </a:lnTo>
                  <a:cubicBezTo>
                    <a:pt x="13019" y="0"/>
                    <a:pt x="-1657" y="16590"/>
                    <a:pt x="151" y="35627"/>
                  </a:cubicBezTo>
                  <a:cubicBezTo>
                    <a:pt x="2703" y="61258"/>
                    <a:pt x="8021" y="69659"/>
                    <a:pt x="13657" y="78486"/>
                  </a:cubicBezTo>
                  <a:cubicBezTo>
                    <a:pt x="24399" y="95290"/>
                    <a:pt x="32056" y="113157"/>
                    <a:pt x="32056" y="191431"/>
                  </a:cubicBezTo>
                  <a:lnTo>
                    <a:pt x="95653" y="191431"/>
                  </a:lnTo>
                  <a:cubicBezTo>
                    <a:pt x="95760" y="113263"/>
                    <a:pt x="103417" y="95396"/>
                    <a:pt x="114052" y="78593"/>
                  </a:cubicBezTo>
                  <a:lnTo>
                    <a:pt x="114052" y="78593"/>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5" name="Google Shape;1034;p36"/>
            <p:cNvSpPr/>
            <p:nvPr/>
          </p:nvSpPr>
          <p:spPr>
            <a:xfrm>
              <a:off x="1238768" y="3503125"/>
              <a:ext cx="96778" cy="95715"/>
            </a:xfrm>
            <a:custGeom>
              <a:avLst/>
              <a:gdLst/>
              <a:ahLst/>
              <a:cxnLst/>
              <a:rect l="l" t="t" r="r" b="b"/>
              <a:pathLst>
                <a:path w="96778" h="95715" extrusionOk="0">
                  <a:moveTo>
                    <a:pt x="0" y="47858"/>
                  </a:moveTo>
                  <a:cubicBezTo>
                    <a:pt x="0" y="74233"/>
                    <a:pt x="22546" y="95715"/>
                    <a:pt x="48921" y="95715"/>
                  </a:cubicBezTo>
                  <a:cubicBezTo>
                    <a:pt x="75296" y="95715"/>
                    <a:pt x="96779" y="74233"/>
                    <a:pt x="96779" y="47858"/>
                  </a:cubicBezTo>
                  <a:cubicBezTo>
                    <a:pt x="96779" y="21483"/>
                    <a:pt x="75296" y="0"/>
                    <a:pt x="48921" y="0"/>
                  </a:cubicBezTo>
                  <a:cubicBezTo>
                    <a:pt x="22546" y="0"/>
                    <a:pt x="0" y="21377"/>
                    <a:pt x="0" y="4785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6" name="Google Shape;1035;p36"/>
            <p:cNvSpPr/>
            <p:nvPr/>
          </p:nvSpPr>
          <p:spPr>
            <a:xfrm>
              <a:off x="1222755" y="3630533"/>
              <a:ext cx="128789" cy="191537"/>
            </a:xfrm>
            <a:custGeom>
              <a:avLst/>
              <a:gdLst/>
              <a:ahLst/>
              <a:cxnLst/>
              <a:rect l="l" t="t" r="r" b="b"/>
              <a:pathLst>
                <a:path w="128789" h="191537" extrusionOk="0">
                  <a:moveTo>
                    <a:pt x="167" y="35734"/>
                  </a:moveTo>
                  <a:cubicBezTo>
                    <a:pt x="2719" y="61364"/>
                    <a:pt x="8037" y="69766"/>
                    <a:pt x="13673" y="78593"/>
                  </a:cubicBezTo>
                  <a:cubicBezTo>
                    <a:pt x="24415" y="95396"/>
                    <a:pt x="32072" y="113263"/>
                    <a:pt x="32072" y="191537"/>
                  </a:cubicBezTo>
                  <a:lnTo>
                    <a:pt x="96733" y="191537"/>
                  </a:lnTo>
                  <a:cubicBezTo>
                    <a:pt x="96733" y="113370"/>
                    <a:pt x="104390" y="95396"/>
                    <a:pt x="115132" y="78593"/>
                  </a:cubicBezTo>
                  <a:cubicBezTo>
                    <a:pt x="120768" y="69766"/>
                    <a:pt x="126086" y="61364"/>
                    <a:pt x="128638" y="35627"/>
                  </a:cubicBezTo>
                  <a:cubicBezTo>
                    <a:pt x="130446" y="16697"/>
                    <a:pt x="115876" y="0"/>
                    <a:pt x="96840" y="0"/>
                  </a:cubicBezTo>
                  <a:lnTo>
                    <a:pt x="31966" y="0"/>
                  </a:lnTo>
                  <a:cubicBezTo>
                    <a:pt x="13035" y="213"/>
                    <a:pt x="-1747" y="16697"/>
                    <a:pt x="167" y="35734"/>
                  </a:cubicBezTo>
                  <a:lnTo>
                    <a:pt x="167" y="35734"/>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grpSp>
        <p:nvGrpSpPr>
          <p:cNvPr id="68" name="Группа 67"/>
          <p:cNvGrpSpPr/>
          <p:nvPr/>
        </p:nvGrpSpPr>
        <p:grpSpPr>
          <a:xfrm>
            <a:off x="5510970" y="409949"/>
            <a:ext cx="3079869" cy="4662497"/>
            <a:chOff x="1156949" y="1505849"/>
            <a:chExt cx="1316700" cy="2542901"/>
          </a:xfrm>
          <a:solidFill>
            <a:schemeClr val="accent1"/>
          </a:solidFill>
        </p:grpSpPr>
        <p:sp>
          <p:nvSpPr>
            <p:cNvPr id="69" name="Google Shape;340;p21"/>
            <p:cNvSpPr/>
            <p:nvPr/>
          </p:nvSpPr>
          <p:spPr>
            <a:xfrm>
              <a:off x="1156949" y="1982728"/>
              <a:ext cx="1316700" cy="2066022"/>
            </a:xfrm>
            <a:prstGeom prst="rect">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70" name="Google Shape;341;p21"/>
            <p:cNvSpPr/>
            <p:nvPr/>
          </p:nvSpPr>
          <p:spPr>
            <a:xfrm>
              <a:off x="1286849" y="1505849"/>
              <a:ext cx="1056900" cy="531813"/>
            </a:xfrm>
            <a:prstGeom prst="ellipse">
              <a:avLst/>
            </a:prstGeom>
            <a:grp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grpSp>
      <p:grpSp>
        <p:nvGrpSpPr>
          <p:cNvPr id="72" name="Google Shape;1027;p36"/>
          <p:cNvGrpSpPr/>
          <p:nvPr/>
        </p:nvGrpSpPr>
        <p:grpSpPr>
          <a:xfrm>
            <a:off x="6718186" y="559694"/>
            <a:ext cx="709796" cy="628001"/>
            <a:chOff x="1222755" y="3375505"/>
            <a:chExt cx="544512" cy="446565"/>
          </a:xfrm>
        </p:grpSpPr>
        <p:sp>
          <p:nvSpPr>
            <p:cNvPr id="73" name="Google Shape;1028;p36"/>
            <p:cNvSpPr/>
            <p:nvPr/>
          </p:nvSpPr>
          <p:spPr>
            <a:xfrm>
              <a:off x="1654491" y="3503125"/>
              <a:ext cx="96778" cy="95715"/>
            </a:xfrm>
            <a:custGeom>
              <a:avLst/>
              <a:gdLst/>
              <a:ahLst/>
              <a:cxnLst/>
              <a:rect l="l" t="t" r="r" b="b"/>
              <a:pathLst>
                <a:path w="96778" h="95715" extrusionOk="0">
                  <a:moveTo>
                    <a:pt x="47858" y="0"/>
                  </a:moveTo>
                  <a:cubicBezTo>
                    <a:pt x="21483" y="0"/>
                    <a:pt x="0" y="21483"/>
                    <a:pt x="0" y="47858"/>
                  </a:cubicBezTo>
                  <a:cubicBezTo>
                    <a:pt x="0" y="74233"/>
                    <a:pt x="21483" y="95715"/>
                    <a:pt x="47858" y="95715"/>
                  </a:cubicBezTo>
                  <a:cubicBezTo>
                    <a:pt x="74233" y="95715"/>
                    <a:pt x="96779" y="74233"/>
                    <a:pt x="96779" y="47858"/>
                  </a:cubicBezTo>
                  <a:cubicBezTo>
                    <a:pt x="96779" y="21377"/>
                    <a:pt x="74339" y="0"/>
                    <a:pt x="47858" y="0"/>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4" name="Google Shape;1029;p36"/>
            <p:cNvSpPr/>
            <p:nvPr/>
          </p:nvSpPr>
          <p:spPr>
            <a:xfrm>
              <a:off x="1638494" y="3630639"/>
              <a:ext cx="128773" cy="191430"/>
            </a:xfrm>
            <a:custGeom>
              <a:avLst/>
              <a:gdLst/>
              <a:ahLst/>
              <a:cxnLst/>
              <a:rect l="l" t="t" r="r" b="b"/>
              <a:pathLst>
                <a:path w="128773" h="191430" extrusionOk="0">
                  <a:moveTo>
                    <a:pt x="115115" y="78593"/>
                  </a:moveTo>
                  <a:cubicBezTo>
                    <a:pt x="120752" y="69766"/>
                    <a:pt x="126069" y="61364"/>
                    <a:pt x="128622" y="35627"/>
                  </a:cubicBezTo>
                  <a:cubicBezTo>
                    <a:pt x="130430" y="16697"/>
                    <a:pt x="115860" y="0"/>
                    <a:pt x="96823" y="0"/>
                  </a:cubicBezTo>
                  <a:lnTo>
                    <a:pt x="31949" y="0"/>
                  </a:lnTo>
                  <a:cubicBezTo>
                    <a:pt x="13019" y="0"/>
                    <a:pt x="-1657" y="16590"/>
                    <a:pt x="151" y="35627"/>
                  </a:cubicBezTo>
                  <a:cubicBezTo>
                    <a:pt x="2703" y="61258"/>
                    <a:pt x="8021" y="69659"/>
                    <a:pt x="13657" y="78486"/>
                  </a:cubicBezTo>
                  <a:cubicBezTo>
                    <a:pt x="24399" y="95290"/>
                    <a:pt x="32056" y="113157"/>
                    <a:pt x="32056" y="191431"/>
                  </a:cubicBezTo>
                  <a:lnTo>
                    <a:pt x="96717" y="191431"/>
                  </a:lnTo>
                  <a:cubicBezTo>
                    <a:pt x="96717" y="113263"/>
                    <a:pt x="104480" y="95396"/>
                    <a:pt x="115115" y="78593"/>
                  </a:cubicBezTo>
                  <a:lnTo>
                    <a:pt x="115115" y="78593"/>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5" name="Google Shape;1030;p36"/>
            <p:cNvSpPr/>
            <p:nvPr/>
          </p:nvSpPr>
          <p:spPr>
            <a:xfrm>
              <a:off x="1447215" y="3503125"/>
              <a:ext cx="95715" cy="95715"/>
            </a:xfrm>
            <a:custGeom>
              <a:avLst/>
              <a:gdLst/>
              <a:ahLst/>
              <a:cxnLst/>
              <a:rect l="l" t="t" r="r" b="b"/>
              <a:pathLst>
                <a:path w="95715" h="95715" extrusionOk="0">
                  <a:moveTo>
                    <a:pt x="95715" y="47858"/>
                  </a:moveTo>
                  <a:cubicBezTo>
                    <a:pt x="95715" y="74289"/>
                    <a:pt x="74289" y="95715"/>
                    <a:pt x="47858" y="95715"/>
                  </a:cubicBezTo>
                  <a:cubicBezTo>
                    <a:pt x="21427" y="95715"/>
                    <a:pt x="0" y="74289"/>
                    <a:pt x="0" y="47858"/>
                  </a:cubicBezTo>
                  <a:cubicBezTo>
                    <a:pt x="0" y="21427"/>
                    <a:pt x="21427" y="0"/>
                    <a:pt x="47858" y="0"/>
                  </a:cubicBezTo>
                  <a:cubicBezTo>
                    <a:pt x="74289" y="0"/>
                    <a:pt x="95715" y="21427"/>
                    <a:pt x="95715" y="4785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6" name="Google Shape;1031;p36"/>
            <p:cNvSpPr/>
            <p:nvPr/>
          </p:nvSpPr>
          <p:spPr>
            <a:xfrm>
              <a:off x="1542930" y="3375505"/>
              <a:ext cx="95715" cy="95715"/>
            </a:xfrm>
            <a:custGeom>
              <a:avLst/>
              <a:gdLst/>
              <a:ahLst/>
              <a:cxnLst/>
              <a:rect l="l" t="t" r="r" b="b"/>
              <a:pathLst>
                <a:path w="95715" h="95715" extrusionOk="0">
                  <a:moveTo>
                    <a:pt x="95715" y="47858"/>
                  </a:moveTo>
                  <a:cubicBezTo>
                    <a:pt x="95715" y="74289"/>
                    <a:pt x="74289" y="95715"/>
                    <a:pt x="47858" y="95715"/>
                  </a:cubicBezTo>
                  <a:cubicBezTo>
                    <a:pt x="21427" y="95715"/>
                    <a:pt x="0" y="74289"/>
                    <a:pt x="0" y="47858"/>
                  </a:cubicBezTo>
                  <a:cubicBezTo>
                    <a:pt x="0" y="21427"/>
                    <a:pt x="21427" y="0"/>
                    <a:pt x="47858" y="0"/>
                  </a:cubicBezTo>
                  <a:cubicBezTo>
                    <a:pt x="74289" y="0"/>
                    <a:pt x="95715" y="21427"/>
                    <a:pt x="95715" y="4785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7" name="Google Shape;1032;p36"/>
            <p:cNvSpPr/>
            <p:nvPr/>
          </p:nvSpPr>
          <p:spPr>
            <a:xfrm>
              <a:off x="1351499" y="3375505"/>
              <a:ext cx="95715" cy="95715"/>
            </a:xfrm>
            <a:custGeom>
              <a:avLst/>
              <a:gdLst/>
              <a:ahLst/>
              <a:cxnLst/>
              <a:rect l="l" t="t" r="r" b="b"/>
              <a:pathLst>
                <a:path w="95715" h="95715" extrusionOk="0">
                  <a:moveTo>
                    <a:pt x="95715" y="47858"/>
                  </a:moveTo>
                  <a:cubicBezTo>
                    <a:pt x="95715" y="74289"/>
                    <a:pt x="74289" y="95715"/>
                    <a:pt x="47858" y="95715"/>
                  </a:cubicBezTo>
                  <a:cubicBezTo>
                    <a:pt x="21427" y="95715"/>
                    <a:pt x="0" y="74289"/>
                    <a:pt x="0" y="47858"/>
                  </a:cubicBezTo>
                  <a:cubicBezTo>
                    <a:pt x="0" y="21427"/>
                    <a:pt x="21427" y="0"/>
                    <a:pt x="47858" y="0"/>
                  </a:cubicBezTo>
                  <a:cubicBezTo>
                    <a:pt x="74289" y="0"/>
                    <a:pt x="95715" y="21427"/>
                    <a:pt x="95715" y="4785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8" name="Google Shape;1033;p36"/>
            <p:cNvSpPr/>
            <p:nvPr/>
          </p:nvSpPr>
          <p:spPr>
            <a:xfrm>
              <a:off x="1431111" y="3630639"/>
              <a:ext cx="127710" cy="191430"/>
            </a:xfrm>
            <a:custGeom>
              <a:avLst/>
              <a:gdLst/>
              <a:ahLst/>
              <a:cxnLst/>
              <a:rect l="l" t="t" r="r" b="b"/>
              <a:pathLst>
                <a:path w="127710" h="191430" extrusionOk="0">
                  <a:moveTo>
                    <a:pt x="114052" y="78593"/>
                  </a:moveTo>
                  <a:cubicBezTo>
                    <a:pt x="119688" y="69766"/>
                    <a:pt x="125006" y="61364"/>
                    <a:pt x="127558" y="35627"/>
                  </a:cubicBezTo>
                  <a:cubicBezTo>
                    <a:pt x="129366" y="16697"/>
                    <a:pt x="114796" y="0"/>
                    <a:pt x="95760" y="0"/>
                  </a:cubicBezTo>
                  <a:lnTo>
                    <a:pt x="31949" y="0"/>
                  </a:lnTo>
                  <a:cubicBezTo>
                    <a:pt x="13019" y="0"/>
                    <a:pt x="-1657" y="16590"/>
                    <a:pt x="151" y="35627"/>
                  </a:cubicBezTo>
                  <a:cubicBezTo>
                    <a:pt x="2703" y="61258"/>
                    <a:pt x="8021" y="69659"/>
                    <a:pt x="13657" y="78486"/>
                  </a:cubicBezTo>
                  <a:cubicBezTo>
                    <a:pt x="24399" y="95290"/>
                    <a:pt x="32056" y="113157"/>
                    <a:pt x="32056" y="191431"/>
                  </a:cubicBezTo>
                  <a:lnTo>
                    <a:pt x="95653" y="191431"/>
                  </a:lnTo>
                  <a:cubicBezTo>
                    <a:pt x="95760" y="113263"/>
                    <a:pt x="103417" y="95396"/>
                    <a:pt x="114052" y="78593"/>
                  </a:cubicBezTo>
                  <a:lnTo>
                    <a:pt x="114052" y="78593"/>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9" name="Google Shape;1034;p36"/>
            <p:cNvSpPr/>
            <p:nvPr/>
          </p:nvSpPr>
          <p:spPr>
            <a:xfrm>
              <a:off x="1238768" y="3503125"/>
              <a:ext cx="96778" cy="95715"/>
            </a:xfrm>
            <a:custGeom>
              <a:avLst/>
              <a:gdLst/>
              <a:ahLst/>
              <a:cxnLst/>
              <a:rect l="l" t="t" r="r" b="b"/>
              <a:pathLst>
                <a:path w="96778" h="95715" extrusionOk="0">
                  <a:moveTo>
                    <a:pt x="0" y="47858"/>
                  </a:moveTo>
                  <a:cubicBezTo>
                    <a:pt x="0" y="74233"/>
                    <a:pt x="22546" y="95715"/>
                    <a:pt x="48921" y="95715"/>
                  </a:cubicBezTo>
                  <a:cubicBezTo>
                    <a:pt x="75296" y="95715"/>
                    <a:pt x="96779" y="74233"/>
                    <a:pt x="96779" y="47858"/>
                  </a:cubicBezTo>
                  <a:cubicBezTo>
                    <a:pt x="96779" y="21483"/>
                    <a:pt x="75296" y="0"/>
                    <a:pt x="48921" y="0"/>
                  </a:cubicBezTo>
                  <a:cubicBezTo>
                    <a:pt x="22546" y="0"/>
                    <a:pt x="0" y="21377"/>
                    <a:pt x="0" y="4785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80" name="Google Shape;1035;p36"/>
            <p:cNvSpPr/>
            <p:nvPr/>
          </p:nvSpPr>
          <p:spPr>
            <a:xfrm>
              <a:off x="1222755" y="3630533"/>
              <a:ext cx="128789" cy="191537"/>
            </a:xfrm>
            <a:custGeom>
              <a:avLst/>
              <a:gdLst/>
              <a:ahLst/>
              <a:cxnLst/>
              <a:rect l="l" t="t" r="r" b="b"/>
              <a:pathLst>
                <a:path w="128789" h="191537" extrusionOk="0">
                  <a:moveTo>
                    <a:pt x="167" y="35734"/>
                  </a:moveTo>
                  <a:cubicBezTo>
                    <a:pt x="2719" y="61364"/>
                    <a:pt x="8037" y="69766"/>
                    <a:pt x="13673" y="78593"/>
                  </a:cubicBezTo>
                  <a:cubicBezTo>
                    <a:pt x="24415" y="95396"/>
                    <a:pt x="32072" y="113263"/>
                    <a:pt x="32072" y="191537"/>
                  </a:cubicBezTo>
                  <a:lnTo>
                    <a:pt x="96733" y="191537"/>
                  </a:lnTo>
                  <a:cubicBezTo>
                    <a:pt x="96733" y="113370"/>
                    <a:pt x="104390" y="95396"/>
                    <a:pt x="115132" y="78593"/>
                  </a:cubicBezTo>
                  <a:cubicBezTo>
                    <a:pt x="120768" y="69766"/>
                    <a:pt x="126086" y="61364"/>
                    <a:pt x="128638" y="35627"/>
                  </a:cubicBezTo>
                  <a:cubicBezTo>
                    <a:pt x="130446" y="16697"/>
                    <a:pt x="115876" y="0"/>
                    <a:pt x="96840" y="0"/>
                  </a:cubicBezTo>
                  <a:lnTo>
                    <a:pt x="31966" y="0"/>
                  </a:lnTo>
                  <a:cubicBezTo>
                    <a:pt x="13035" y="213"/>
                    <a:pt x="-1747" y="16697"/>
                    <a:pt x="167" y="35734"/>
                  </a:cubicBezTo>
                  <a:lnTo>
                    <a:pt x="167" y="35734"/>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graphicFrame>
        <p:nvGraphicFramePr>
          <p:cNvPr id="10" name="Таблица 9"/>
          <p:cNvGraphicFramePr>
            <a:graphicFrameLocks noGrp="1"/>
          </p:cNvGraphicFramePr>
          <p:nvPr>
            <p:extLst>
              <p:ext uri="{D42A27DB-BD31-4B8C-83A1-F6EECF244321}">
                <p14:modId xmlns:p14="http://schemas.microsoft.com/office/powerpoint/2010/main" val="3366419012"/>
              </p:ext>
            </p:extLst>
          </p:nvPr>
        </p:nvGraphicFramePr>
        <p:xfrm>
          <a:off x="491721" y="1254982"/>
          <a:ext cx="2354232" cy="1417320"/>
        </p:xfrm>
        <a:graphic>
          <a:graphicData uri="http://schemas.openxmlformats.org/drawingml/2006/table">
            <a:tbl>
              <a:tblPr firstRow="1" bandRow="1">
                <a:tableStyleId>{0D96C674-47CA-4C2D-A70E-6927D1404864}</a:tableStyleId>
              </a:tblPr>
              <a:tblGrid>
                <a:gridCol w="1595475">
                  <a:extLst>
                    <a:ext uri="{9D8B030D-6E8A-4147-A177-3AD203B41FA5}">
                      <a16:colId xmlns:a16="http://schemas.microsoft.com/office/drawing/2014/main" val="20000"/>
                    </a:ext>
                  </a:extLst>
                </a:gridCol>
                <a:gridCol w="373616">
                  <a:extLst>
                    <a:ext uri="{9D8B030D-6E8A-4147-A177-3AD203B41FA5}">
                      <a16:colId xmlns:a16="http://schemas.microsoft.com/office/drawing/2014/main" val="20001"/>
                    </a:ext>
                  </a:extLst>
                </a:gridCol>
                <a:gridCol w="385141">
                  <a:extLst>
                    <a:ext uri="{9D8B030D-6E8A-4147-A177-3AD203B41FA5}">
                      <a16:colId xmlns:a16="http://schemas.microsoft.com/office/drawing/2014/main" val="20002"/>
                    </a:ext>
                  </a:extLst>
                </a:gridCol>
              </a:tblGrid>
              <a:tr h="167113">
                <a:tc>
                  <a:txBody>
                    <a:bodyPr/>
                    <a:lstStyle/>
                    <a:p>
                      <a:pPr algn="ctr"/>
                      <a:r>
                        <a:rPr lang="uk-UA" sz="1050" dirty="0"/>
                        <a:t>Посада</a:t>
                      </a:r>
                      <a:endParaRPr lang="ru-R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r>
                        <a:rPr lang="uk-UA" sz="1050" dirty="0"/>
                        <a:t>Директор</a:t>
                      </a:r>
                      <a:endParaRPr lang="ru-R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uk-UA" sz="1050" dirty="0"/>
                        <a:t>1</a:t>
                      </a:r>
                      <a:endParaRPr lang="ru-R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uk-UA" sz="1050" dirty="0"/>
                        <a:t>1</a:t>
                      </a:r>
                      <a:endParaRPr lang="ru-R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r>
                        <a:rPr lang="uk-UA" sz="1050" dirty="0"/>
                        <a:t>Заступник директора</a:t>
                      </a:r>
                      <a:endParaRPr lang="ru-R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uk-UA" sz="1050" dirty="0"/>
                        <a:t>2</a:t>
                      </a:r>
                      <a:endParaRPr lang="ru-R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uk-UA" sz="1050" dirty="0"/>
                        <a:t>2</a:t>
                      </a:r>
                      <a:endParaRPr lang="ru-R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r>
                        <a:rPr lang="uk-UA" sz="1050" dirty="0"/>
                        <a:t>Головна медична сестра</a:t>
                      </a:r>
                      <a:endParaRPr lang="ru-R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05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uk-UA" sz="1050" dirty="0"/>
                        <a:t>1</a:t>
                      </a:r>
                      <a:endParaRPr lang="ru-R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05291">
                <a:tc>
                  <a:txBody>
                    <a:bodyPr/>
                    <a:lstStyle/>
                    <a:p>
                      <a:r>
                        <a:rPr lang="uk-UA" sz="1050" b="1" dirty="0"/>
                        <a:t>Разом</a:t>
                      </a:r>
                      <a:endParaRPr lang="ru-RU" sz="105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uk-UA" sz="1050" b="1" dirty="0"/>
                        <a:t>4</a:t>
                      </a:r>
                      <a:endParaRPr lang="ru-RU" sz="105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uk-UA" sz="1050" b="1" dirty="0"/>
                        <a:t>4</a:t>
                      </a:r>
                      <a:endParaRPr lang="ru-RU" sz="105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33" name="Группа 32"/>
          <p:cNvGrpSpPr/>
          <p:nvPr/>
        </p:nvGrpSpPr>
        <p:grpSpPr>
          <a:xfrm>
            <a:off x="381043" y="3102866"/>
            <a:ext cx="2644545" cy="1942684"/>
            <a:chOff x="1156949" y="1336363"/>
            <a:chExt cx="1316700" cy="2712387"/>
          </a:xfrm>
          <a:solidFill>
            <a:schemeClr val="accent1">
              <a:lumMod val="40000"/>
              <a:lumOff val="60000"/>
            </a:schemeClr>
          </a:solidFill>
        </p:grpSpPr>
        <p:sp>
          <p:nvSpPr>
            <p:cNvPr id="34" name="Google Shape;340;p21"/>
            <p:cNvSpPr/>
            <p:nvPr/>
          </p:nvSpPr>
          <p:spPr>
            <a:xfrm>
              <a:off x="1156949" y="2145850"/>
              <a:ext cx="1316700" cy="1902900"/>
            </a:xfrm>
            <a:prstGeom prst="rect">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35" name="Google Shape;341;p21"/>
            <p:cNvSpPr/>
            <p:nvPr/>
          </p:nvSpPr>
          <p:spPr>
            <a:xfrm>
              <a:off x="1286690" y="1336363"/>
              <a:ext cx="1056900" cy="1056900"/>
            </a:xfrm>
            <a:prstGeom prst="ellipse">
              <a:avLst/>
            </a:prstGeom>
            <a:grp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grpSp>
      <p:grpSp>
        <p:nvGrpSpPr>
          <p:cNvPr id="36" name="Google Shape;1027;p36"/>
          <p:cNvGrpSpPr/>
          <p:nvPr/>
        </p:nvGrpSpPr>
        <p:grpSpPr>
          <a:xfrm>
            <a:off x="1483920" y="3303925"/>
            <a:ext cx="438077" cy="381229"/>
            <a:chOff x="1222755" y="3375505"/>
            <a:chExt cx="544512" cy="446565"/>
          </a:xfrm>
        </p:grpSpPr>
        <p:sp>
          <p:nvSpPr>
            <p:cNvPr id="37" name="Google Shape;1028;p36"/>
            <p:cNvSpPr/>
            <p:nvPr/>
          </p:nvSpPr>
          <p:spPr>
            <a:xfrm>
              <a:off x="1654491" y="3503125"/>
              <a:ext cx="96778" cy="95715"/>
            </a:xfrm>
            <a:custGeom>
              <a:avLst/>
              <a:gdLst/>
              <a:ahLst/>
              <a:cxnLst/>
              <a:rect l="l" t="t" r="r" b="b"/>
              <a:pathLst>
                <a:path w="96778" h="95715" extrusionOk="0">
                  <a:moveTo>
                    <a:pt x="47858" y="0"/>
                  </a:moveTo>
                  <a:cubicBezTo>
                    <a:pt x="21483" y="0"/>
                    <a:pt x="0" y="21483"/>
                    <a:pt x="0" y="47858"/>
                  </a:cubicBezTo>
                  <a:cubicBezTo>
                    <a:pt x="0" y="74233"/>
                    <a:pt x="21483" y="95715"/>
                    <a:pt x="47858" y="95715"/>
                  </a:cubicBezTo>
                  <a:cubicBezTo>
                    <a:pt x="74233" y="95715"/>
                    <a:pt x="96779" y="74233"/>
                    <a:pt x="96779" y="47858"/>
                  </a:cubicBezTo>
                  <a:cubicBezTo>
                    <a:pt x="96779" y="21377"/>
                    <a:pt x="74339" y="0"/>
                    <a:pt x="47858" y="0"/>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8" name="Google Shape;1029;p36"/>
            <p:cNvSpPr/>
            <p:nvPr/>
          </p:nvSpPr>
          <p:spPr>
            <a:xfrm>
              <a:off x="1638494" y="3630639"/>
              <a:ext cx="128773" cy="191430"/>
            </a:xfrm>
            <a:custGeom>
              <a:avLst/>
              <a:gdLst/>
              <a:ahLst/>
              <a:cxnLst/>
              <a:rect l="l" t="t" r="r" b="b"/>
              <a:pathLst>
                <a:path w="128773" h="191430" extrusionOk="0">
                  <a:moveTo>
                    <a:pt x="115115" y="78593"/>
                  </a:moveTo>
                  <a:cubicBezTo>
                    <a:pt x="120752" y="69766"/>
                    <a:pt x="126069" y="61364"/>
                    <a:pt x="128622" y="35627"/>
                  </a:cubicBezTo>
                  <a:cubicBezTo>
                    <a:pt x="130430" y="16697"/>
                    <a:pt x="115860" y="0"/>
                    <a:pt x="96823" y="0"/>
                  </a:cubicBezTo>
                  <a:lnTo>
                    <a:pt x="31949" y="0"/>
                  </a:lnTo>
                  <a:cubicBezTo>
                    <a:pt x="13019" y="0"/>
                    <a:pt x="-1657" y="16590"/>
                    <a:pt x="151" y="35627"/>
                  </a:cubicBezTo>
                  <a:cubicBezTo>
                    <a:pt x="2703" y="61258"/>
                    <a:pt x="8021" y="69659"/>
                    <a:pt x="13657" y="78486"/>
                  </a:cubicBezTo>
                  <a:cubicBezTo>
                    <a:pt x="24399" y="95290"/>
                    <a:pt x="32056" y="113157"/>
                    <a:pt x="32056" y="191431"/>
                  </a:cubicBezTo>
                  <a:lnTo>
                    <a:pt x="96717" y="191431"/>
                  </a:lnTo>
                  <a:cubicBezTo>
                    <a:pt x="96717" y="113263"/>
                    <a:pt x="104480" y="95396"/>
                    <a:pt x="115115" y="78593"/>
                  </a:cubicBezTo>
                  <a:lnTo>
                    <a:pt x="115115" y="78593"/>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9" name="Google Shape;1030;p36"/>
            <p:cNvSpPr/>
            <p:nvPr/>
          </p:nvSpPr>
          <p:spPr>
            <a:xfrm>
              <a:off x="1447215" y="3503125"/>
              <a:ext cx="95715" cy="95715"/>
            </a:xfrm>
            <a:custGeom>
              <a:avLst/>
              <a:gdLst/>
              <a:ahLst/>
              <a:cxnLst/>
              <a:rect l="l" t="t" r="r" b="b"/>
              <a:pathLst>
                <a:path w="95715" h="95715" extrusionOk="0">
                  <a:moveTo>
                    <a:pt x="95715" y="47858"/>
                  </a:moveTo>
                  <a:cubicBezTo>
                    <a:pt x="95715" y="74289"/>
                    <a:pt x="74289" y="95715"/>
                    <a:pt x="47858" y="95715"/>
                  </a:cubicBezTo>
                  <a:cubicBezTo>
                    <a:pt x="21427" y="95715"/>
                    <a:pt x="0" y="74289"/>
                    <a:pt x="0" y="47858"/>
                  </a:cubicBezTo>
                  <a:cubicBezTo>
                    <a:pt x="0" y="21427"/>
                    <a:pt x="21427" y="0"/>
                    <a:pt x="47858" y="0"/>
                  </a:cubicBezTo>
                  <a:cubicBezTo>
                    <a:pt x="74289" y="0"/>
                    <a:pt x="95715" y="21427"/>
                    <a:pt x="95715" y="4785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0" name="Google Shape;1031;p36"/>
            <p:cNvSpPr/>
            <p:nvPr/>
          </p:nvSpPr>
          <p:spPr>
            <a:xfrm>
              <a:off x="1542930" y="3375505"/>
              <a:ext cx="95715" cy="95715"/>
            </a:xfrm>
            <a:custGeom>
              <a:avLst/>
              <a:gdLst/>
              <a:ahLst/>
              <a:cxnLst/>
              <a:rect l="l" t="t" r="r" b="b"/>
              <a:pathLst>
                <a:path w="95715" h="95715" extrusionOk="0">
                  <a:moveTo>
                    <a:pt x="95715" y="47858"/>
                  </a:moveTo>
                  <a:cubicBezTo>
                    <a:pt x="95715" y="74289"/>
                    <a:pt x="74289" y="95715"/>
                    <a:pt x="47858" y="95715"/>
                  </a:cubicBezTo>
                  <a:cubicBezTo>
                    <a:pt x="21427" y="95715"/>
                    <a:pt x="0" y="74289"/>
                    <a:pt x="0" y="47858"/>
                  </a:cubicBezTo>
                  <a:cubicBezTo>
                    <a:pt x="0" y="21427"/>
                    <a:pt x="21427" y="0"/>
                    <a:pt x="47858" y="0"/>
                  </a:cubicBezTo>
                  <a:cubicBezTo>
                    <a:pt x="74289" y="0"/>
                    <a:pt x="95715" y="21427"/>
                    <a:pt x="95715" y="4785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1" name="Google Shape;1032;p36"/>
            <p:cNvSpPr/>
            <p:nvPr/>
          </p:nvSpPr>
          <p:spPr>
            <a:xfrm>
              <a:off x="1351499" y="3375505"/>
              <a:ext cx="95715" cy="95715"/>
            </a:xfrm>
            <a:custGeom>
              <a:avLst/>
              <a:gdLst/>
              <a:ahLst/>
              <a:cxnLst/>
              <a:rect l="l" t="t" r="r" b="b"/>
              <a:pathLst>
                <a:path w="95715" h="95715" extrusionOk="0">
                  <a:moveTo>
                    <a:pt x="95715" y="47858"/>
                  </a:moveTo>
                  <a:cubicBezTo>
                    <a:pt x="95715" y="74289"/>
                    <a:pt x="74289" y="95715"/>
                    <a:pt x="47858" y="95715"/>
                  </a:cubicBezTo>
                  <a:cubicBezTo>
                    <a:pt x="21427" y="95715"/>
                    <a:pt x="0" y="74289"/>
                    <a:pt x="0" y="47858"/>
                  </a:cubicBezTo>
                  <a:cubicBezTo>
                    <a:pt x="0" y="21427"/>
                    <a:pt x="21427" y="0"/>
                    <a:pt x="47858" y="0"/>
                  </a:cubicBezTo>
                  <a:cubicBezTo>
                    <a:pt x="74289" y="0"/>
                    <a:pt x="95715" y="21427"/>
                    <a:pt x="95715" y="4785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3" name="Google Shape;1033;p36"/>
            <p:cNvSpPr/>
            <p:nvPr/>
          </p:nvSpPr>
          <p:spPr>
            <a:xfrm>
              <a:off x="1431111" y="3630639"/>
              <a:ext cx="127710" cy="191430"/>
            </a:xfrm>
            <a:custGeom>
              <a:avLst/>
              <a:gdLst/>
              <a:ahLst/>
              <a:cxnLst/>
              <a:rect l="l" t="t" r="r" b="b"/>
              <a:pathLst>
                <a:path w="127710" h="191430" extrusionOk="0">
                  <a:moveTo>
                    <a:pt x="114052" y="78593"/>
                  </a:moveTo>
                  <a:cubicBezTo>
                    <a:pt x="119688" y="69766"/>
                    <a:pt x="125006" y="61364"/>
                    <a:pt x="127558" y="35627"/>
                  </a:cubicBezTo>
                  <a:cubicBezTo>
                    <a:pt x="129366" y="16697"/>
                    <a:pt x="114796" y="0"/>
                    <a:pt x="95760" y="0"/>
                  </a:cubicBezTo>
                  <a:lnTo>
                    <a:pt x="31949" y="0"/>
                  </a:lnTo>
                  <a:cubicBezTo>
                    <a:pt x="13019" y="0"/>
                    <a:pt x="-1657" y="16590"/>
                    <a:pt x="151" y="35627"/>
                  </a:cubicBezTo>
                  <a:cubicBezTo>
                    <a:pt x="2703" y="61258"/>
                    <a:pt x="8021" y="69659"/>
                    <a:pt x="13657" y="78486"/>
                  </a:cubicBezTo>
                  <a:cubicBezTo>
                    <a:pt x="24399" y="95290"/>
                    <a:pt x="32056" y="113157"/>
                    <a:pt x="32056" y="191431"/>
                  </a:cubicBezTo>
                  <a:lnTo>
                    <a:pt x="95653" y="191431"/>
                  </a:lnTo>
                  <a:cubicBezTo>
                    <a:pt x="95760" y="113263"/>
                    <a:pt x="103417" y="95396"/>
                    <a:pt x="114052" y="78593"/>
                  </a:cubicBezTo>
                  <a:lnTo>
                    <a:pt x="114052" y="78593"/>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4" name="Google Shape;1034;p36"/>
            <p:cNvSpPr/>
            <p:nvPr/>
          </p:nvSpPr>
          <p:spPr>
            <a:xfrm>
              <a:off x="1238768" y="3503125"/>
              <a:ext cx="96778" cy="95715"/>
            </a:xfrm>
            <a:custGeom>
              <a:avLst/>
              <a:gdLst/>
              <a:ahLst/>
              <a:cxnLst/>
              <a:rect l="l" t="t" r="r" b="b"/>
              <a:pathLst>
                <a:path w="96778" h="95715" extrusionOk="0">
                  <a:moveTo>
                    <a:pt x="0" y="47858"/>
                  </a:moveTo>
                  <a:cubicBezTo>
                    <a:pt x="0" y="74233"/>
                    <a:pt x="22546" y="95715"/>
                    <a:pt x="48921" y="95715"/>
                  </a:cubicBezTo>
                  <a:cubicBezTo>
                    <a:pt x="75296" y="95715"/>
                    <a:pt x="96779" y="74233"/>
                    <a:pt x="96779" y="47858"/>
                  </a:cubicBezTo>
                  <a:cubicBezTo>
                    <a:pt x="96779" y="21483"/>
                    <a:pt x="75296" y="0"/>
                    <a:pt x="48921" y="0"/>
                  </a:cubicBezTo>
                  <a:cubicBezTo>
                    <a:pt x="22546" y="0"/>
                    <a:pt x="0" y="21377"/>
                    <a:pt x="0" y="4785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5" name="Google Shape;1035;p36"/>
            <p:cNvSpPr/>
            <p:nvPr/>
          </p:nvSpPr>
          <p:spPr>
            <a:xfrm>
              <a:off x="1222755" y="3630533"/>
              <a:ext cx="128789" cy="191537"/>
            </a:xfrm>
            <a:custGeom>
              <a:avLst/>
              <a:gdLst/>
              <a:ahLst/>
              <a:cxnLst/>
              <a:rect l="l" t="t" r="r" b="b"/>
              <a:pathLst>
                <a:path w="128789" h="191537" extrusionOk="0">
                  <a:moveTo>
                    <a:pt x="167" y="35734"/>
                  </a:moveTo>
                  <a:cubicBezTo>
                    <a:pt x="2719" y="61364"/>
                    <a:pt x="8037" y="69766"/>
                    <a:pt x="13673" y="78593"/>
                  </a:cubicBezTo>
                  <a:cubicBezTo>
                    <a:pt x="24415" y="95396"/>
                    <a:pt x="32072" y="113263"/>
                    <a:pt x="32072" y="191537"/>
                  </a:cubicBezTo>
                  <a:lnTo>
                    <a:pt x="96733" y="191537"/>
                  </a:lnTo>
                  <a:cubicBezTo>
                    <a:pt x="96733" y="113370"/>
                    <a:pt x="104390" y="95396"/>
                    <a:pt x="115132" y="78593"/>
                  </a:cubicBezTo>
                  <a:cubicBezTo>
                    <a:pt x="120768" y="69766"/>
                    <a:pt x="126086" y="61364"/>
                    <a:pt x="128638" y="35627"/>
                  </a:cubicBezTo>
                  <a:cubicBezTo>
                    <a:pt x="130446" y="16697"/>
                    <a:pt x="115876" y="0"/>
                    <a:pt x="96840" y="0"/>
                  </a:cubicBezTo>
                  <a:lnTo>
                    <a:pt x="31966" y="0"/>
                  </a:lnTo>
                  <a:cubicBezTo>
                    <a:pt x="13035" y="213"/>
                    <a:pt x="-1747" y="16697"/>
                    <a:pt x="167" y="35734"/>
                  </a:cubicBezTo>
                  <a:lnTo>
                    <a:pt x="167" y="35734"/>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graphicFrame>
        <p:nvGraphicFramePr>
          <p:cNvPr id="46" name="Таблица 45"/>
          <p:cNvGraphicFramePr>
            <a:graphicFrameLocks noGrp="1"/>
          </p:cNvGraphicFramePr>
          <p:nvPr>
            <p:extLst>
              <p:ext uri="{D42A27DB-BD31-4B8C-83A1-F6EECF244321}">
                <p14:modId xmlns:p14="http://schemas.microsoft.com/office/powerpoint/2010/main" val="851308358"/>
              </p:ext>
            </p:extLst>
          </p:nvPr>
        </p:nvGraphicFramePr>
        <p:xfrm>
          <a:off x="491721" y="3886903"/>
          <a:ext cx="2354232" cy="1244942"/>
        </p:xfrm>
        <a:graphic>
          <a:graphicData uri="http://schemas.openxmlformats.org/drawingml/2006/table">
            <a:tbl>
              <a:tblPr firstRow="1" bandRow="1">
                <a:tableStyleId>{0D96C674-47CA-4C2D-A70E-6927D1404864}</a:tableStyleId>
              </a:tblPr>
              <a:tblGrid>
                <a:gridCol w="1612065">
                  <a:extLst>
                    <a:ext uri="{9D8B030D-6E8A-4147-A177-3AD203B41FA5}">
                      <a16:colId xmlns:a16="http://schemas.microsoft.com/office/drawing/2014/main" val="20000"/>
                    </a:ext>
                  </a:extLst>
                </a:gridCol>
                <a:gridCol w="366535">
                  <a:extLst>
                    <a:ext uri="{9D8B030D-6E8A-4147-A177-3AD203B41FA5}">
                      <a16:colId xmlns:a16="http://schemas.microsoft.com/office/drawing/2014/main" val="20001"/>
                    </a:ext>
                  </a:extLst>
                </a:gridCol>
                <a:gridCol w="375632">
                  <a:extLst>
                    <a:ext uri="{9D8B030D-6E8A-4147-A177-3AD203B41FA5}">
                      <a16:colId xmlns:a16="http://schemas.microsoft.com/office/drawing/2014/main" val="20002"/>
                    </a:ext>
                  </a:extLst>
                </a:gridCol>
              </a:tblGrid>
              <a:tr h="268517">
                <a:tc>
                  <a:txBody>
                    <a:bodyPr/>
                    <a:lstStyle/>
                    <a:p>
                      <a:pPr algn="ctr"/>
                      <a:r>
                        <a:rPr lang="uk-UA" sz="1050" dirty="0"/>
                        <a:t>Посада</a:t>
                      </a:r>
                      <a:endParaRPr lang="ru-R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ru-R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68517">
                <a:tc>
                  <a:txBody>
                    <a:bodyPr/>
                    <a:lstStyle/>
                    <a:p>
                      <a:r>
                        <a:rPr lang="uk-UA" sz="1050" dirty="0"/>
                        <a:t>Головний бухгалтер</a:t>
                      </a:r>
                      <a:endParaRPr lang="ru-R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uk-UA" sz="1050" dirty="0"/>
                        <a:t>1</a:t>
                      </a:r>
                      <a:endParaRPr lang="ru-R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uk-UA" sz="1050" dirty="0"/>
                        <a:t>1</a:t>
                      </a:r>
                      <a:endParaRPr lang="ru-R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39391">
                <a:tc>
                  <a:txBody>
                    <a:bodyPr/>
                    <a:lstStyle/>
                    <a:p>
                      <a:r>
                        <a:rPr lang="ru-RU" sz="1050" dirty="0" err="1"/>
                        <a:t>Фахівець</a:t>
                      </a:r>
                      <a:r>
                        <a:rPr lang="ru-RU" sz="1050" baseline="0" dirty="0"/>
                        <a:t> з </a:t>
                      </a:r>
                      <a:r>
                        <a:rPr lang="ru-RU" sz="1050" baseline="0" dirty="0" err="1"/>
                        <a:t>публічних</a:t>
                      </a:r>
                      <a:r>
                        <a:rPr lang="ru-RU" sz="1050" baseline="0" dirty="0"/>
                        <a:t> </a:t>
                      </a:r>
                      <a:r>
                        <a:rPr lang="ru-RU" sz="1050" baseline="0" dirty="0" err="1"/>
                        <a:t>закупівель</a:t>
                      </a:r>
                      <a:r>
                        <a:rPr lang="ru-RU" sz="1050" dirty="0" err="1"/>
                        <a:t>,бухгалтер</a:t>
                      </a:r>
                      <a:endParaRPr lang="ru-R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uk-UA" sz="1050" dirty="0"/>
                        <a:t>4</a:t>
                      </a:r>
                      <a:endParaRPr lang="ru-R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uk-UA" sz="1050" dirty="0"/>
                        <a:t>4</a:t>
                      </a:r>
                      <a:endParaRPr lang="ru-R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68517">
                <a:tc>
                  <a:txBody>
                    <a:bodyPr/>
                    <a:lstStyle/>
                    <a:p>
                      <a:r>
                        <a:rPr lang="uk-UA" sz="1050" b="1" dirty="0"/>
                        <a:t>Разом</a:t>
                      </a:r>
                      <a:endParaRPr lang="ru-RU" sz="105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uk-UA" sz="1050" b="1" dirty="0"/>
                        <a:t>5</a:t>
                      </a:r>
                      <a:endParaRPr lang="ru-RU" sz="105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uk-UA" sz="1050" b="1" dirty="0"/>
                        <a:t>5</a:t>
                      </a:r>
                      <a:endParaRPr lang="ru-RU" sz="105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47" name="Google Shape;332;p21"/>
          <p:cNvSpPr txBox="1">
            <a:spLocks/>
          </p:cNvSpPr>
          <p:nvPr/>
        </p:nvSpPr>
        <p:spPr>
          <a:xfrm>
            <a:off x="160238" y="2680377"/>
            <a:ext cx="3017197" cy="3649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9pPr>
          </a:lstStyle>
          <a:p>
            <a:pPr>
              <a:buSzPts val="1100"/>
              <a:buFont typeface="Arial"/>
              <a:buNone/>
            </a:pPr>
            <a:r>
              <a:rPr lang="uk-UA" sz="1400" dirty="0">
                <a:latin typeface="Microsoft YaHei" panose="020B0503020204020204" pitchFamily="34" charset="-122"/>
                <a:ea typeface="Microsoft YaHei" panose="020B0503020204020204" pitchFamily="34" charset="-122"/>
              </a:rPr>
              <a:t>Бухгалтерія</a:t>
            </a:r>
          </a:p>
        </p:txBody>
      </p:sp>
      <p:graphicFrame>
        <p:nvGraphicFramePr>
          <p:cNvPr id="58" name="Таблица 57"/>
          <p:cNvGraphicFramePr>
            <a:graphicFrameLocks noGrp="1"/>
          </p:cNvGraphicFramePr>
          <p:nvPr>
            <p:extLst>
              <p:ext uri="{D42A27DB-BD31-4B8C-83A1-F6EECF244321}">
                <p14:modId xmlns:p14="http://schemas.microsoft.com/office/powerpoint/2010/main" val="4086557094"/>
              </p:ext>
            </p:extLst>
          </p:nvPr>
        </p:nvGraphicFramePr>
        <p:xfrm>
          <a:off x="5510969" y="1510303"/>
          <a:ext cx="3154469" cy="3429000"/>
        </p:xfrm>
        <a:graphic>
          <a:graphicData uri="http://schemas.openxmlformats.org/drawingml/2006/table">
            <a:tbl>
              <a:tblPr firstRow="1" bandRow="1">
                <a:tableStyleId>{0D96C674-47CA-4C2D-A70E-6927D1404864}</a:tableStyleId>
              </a:tblPr>
              <a:tblGrid>
                <a:gridCol w="2626979">
                  <a:extLst>
                    <a:ext uri="{9D8B030D-6E8A-4147-A177-3AD203B41FA5}">
                      <a16:colId xmlns:a16="http://schemas.microsoft.com/office/drawing/2014/main" val="20000"/>
                    </a:ext>
                  </a:extLst>
                </a:gridCol>
                <a:gridCol w="156467">
                  <a:extLst>
                    <a:ext uri="{9D8B030D-6E8A-4147-A177-3AD203B41FA5}">
                      <a16:colId xmlns:a16="http://schemas.microsoft.com/office/drawing/2014/main" val="2420256749"/>
                    </a:ext>
                  </a:extLst>
                </a:gridCol>
                <a:gridCol w="371023">
                  <a:extLst>
                    <a:ext uri="{9D8B030D-6E8A-4147-A177-3AD203B41FA5}">
                      <a16:colId xmlns:a16="http://schemas.microsoft.com/office/drawing/2014/main" val="20001"/>
                    </a:ext>
                  </a:extLst>
                </a:gridCol>
              </a:tblGrid>
              <a:tr h="180686">
                <a:tc>
                  <a:txBody>
                    <a:bodyPr/>
                    <a:lstStyle/>
                    <a:p>
                      <a:pPr algn="ctr"/>
                      <a:r>
                        <a:rPr lang="uk-UA" sz="1000" b="1" dirty="0">
                          <a:latin typeface="Arial" panose="020B0604020202020204" pitchFamily="34" charset="0"/>
                          <a:cs typeface="Arial" panose="020B0604020202020204" pitchFamily="34" charset="0"/>
                        </a:rPr>
                        <a:t>Посада</a:t>
                      </a:r>
                      <a:endParaRPr lang="ru-RU" sz="1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endParaRPr lang="ru-RU" sz="1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71721">
                <a:tc>
                  <a:txBody>
                    <a:bodyPr/>
                    <a:lstStyle/>
                    <a:p>
                      <a:r>
                        <a:rPr lang="uk-UA" sz="1050" dirty="0" err="1">
                          <a:latin typeface="Arial" panose="020B0604020202020204" pitchFamily="34" charset="0"/>
                          <a:cs typeface="Arial" panose="020B0604020202020204" pitchFamily="34" charset="0"/>
                        </a:rPr>
                        <a:t>Зав.амбулаторії</a:t>
                      </a:r>
                      <a:r>
                        <a:rPr lang="uk-UA" sz="1050" dirty="0">
                          <a:latin typeface="Arial" panose="020B0604020202020204" pitchFamily="34" charset="0"/>
                          <a:cs typeface="Arial" panose="020B0604020202020204" pitchFamily="34" charset="0"/>
                        </a:rPr>
                        <a:t>, лікар ЗПСМ</a:t>
                      </a:r>
                      <a:endParaRPr lang="ru-RU"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r>
                        <a:rPr lang="uk-UA" sz="1050" dirty="0">
                          <a:latin typeface="Arial" panose="020B0604020202020204" pitchFamily="34" charset="0"/>
                          <a:cs typeface="Arial" panose="020B0604020202020204" pitchFamily="34" charset="0"/>
                        </a:rPr>
                        <a:t>19,5</a:t>
                      </a:r>
                      <a:endParaRPr lang="ru-RU"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r>
                        <a:rPr lang="uk-UA" sz="1050" dirty="0">
                          <a:latin typeface="Arial" panose="020B0604020202020204" pitchFamily="34" charset="0"/>
                          <a:cs typeface="Arial" panose="020B0604020202020204" pitchFamily="34" charset="0"/>
                        </a:rPr>
                        <a:t>20</a:t>
                      </a:r>
                      <a:endParaRPr lang="ru-RU"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r h="206684">
                <a:tc>
                  <a:txBody>
                    <a:bodyPr/>
                    <a:lstStyle/>
                    <a:p>
                      <a:r>
                        <a:rPr lang="uk-UA" sz="1050" dirty="0">
                          <a:latin typeface="Arial" panose="020B0604020202020204" pitchFamily="34" charset="0"/>
                          <a:cs typeface="Arial" panose="020B0604020202020204" pitchFamily="34" charset="0"/>
                        </a:rPr>
                        <a:t>Сестра медична ЗПСМ</a:t>
                      </a:r>
                      <a:endParaRPr lang="ru-RU"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r>
                        <a:rPr lang="ru-RU" sz="1050" dirty="0">
                          <a:latin typeface="Arial" panose="020B0604020202020204" pitchFamily="34" charset="0"/>
                          <a:cs typeface="Arial" panose="020B0604020202020204" pitchFamily="34" charset="0"/>
                        </a:rPr>
                        <a:t>91,25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r>
                        <a:rPr lang="ru-RU" sz="1050" dirty="0">
                          <a:latin typeface="Arial" panose="020B0604020202020204" pitchFamily="34" charset="0"/>
                          <a:cs typeface="Arial" panose="020B0604020202020204" pitchFamily="34" charset="0"/>
                        </a:rPr>
                        <a:t>139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0">
                <a:tc>
                  <a:txBody>
                    <a:bodyPr/>
                    <a:lstStyle/>
                    <a:p>
                      <a:r>
                        <a:rPr lang="uk-UA" sz="1050" dirty="0">
                          <a:latin typeface="Arial" panose="020B0604020202020204" pitchFamily="34" charset="0"/>
                          <a:cs typeface="Arial" panose="020B0604020202020204" pitchFamily="34" charset="0"/>
                        </a:rPr>
                        <a:t>Лікар ЗПСМ</a:t>
                      </a:r>
                      <a:endParaRPr lang="ru-RU"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r>
                        <a:rPr lang="ru-RU" sz="1050" dirty="0">
                          <a:latin typeface="Arial" panose="020B0604020202020204" pitchFamily="34" charset="0"/>
                          <a:cs typeface="Arial" panose="020B0604020202020204" pitchFamily="34"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r>
                        <a:rPr lang="ru-RU" sz="1050" dirty="0">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3"/>
                  </a:ext>
                </a:extLst>
              </a:tr>
              <a:tr h="0">
                <a:tc>
                  <a:txBody>
                    <a:bodyPr/>
                    <a:lstStyle/>
                    <a:p>
                      <a:pPr lvl="2"/>
                      <a:r>
                        <a:rPr lang="uk-UA" sz="1050" dirty="0">
                          <a:latin typeface="Arial" panose="020B0604020202020204" pitchFamily="34" charset="0"/>
                          <a:cs typeface="Arial" panose="020B0604020202020204" pitchFamily="34" charset="0"/>
                        </a:rPr>
                        <a:t>Черговий ІДС</a:t>
                      </a:r>
                      <a:endParaRPr lang="ru-RU"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lvl="2"/>
                      <a:r>
                        <a:rPr lang="ru-RU" sz="1050" dirty="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r>
                        <a:rPr lang="ru-RU" sz="1050" dirty="0">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4"/>
                  </a:ext>
                </a:extLst>
              </a:tr>
              <a:tr h="149304">
                <a:tc gridSpan="3">
                  <a:txBody>
                    <a:bodyPr/>
                    <a:lstStyle/>
                    <a:p>
                      <a:pPr algn="ctr"/>
                      <a:r>
                        <a:rPr lang="uk-UA" sz="1050" b="1" dirty="0">
                          <a:latin typeface="Arial" panose="020B0604020202020204" pitchFamily="34" charset="0"/>
                          <a:cs typeface="Arial" panose="020B0604020202020204" pitchFamily="34" charset="0"/>
                        </a:rPr>
                        <a:t>ІАВ</a:t>
                      </a:r>
                      <a:endParaRPr lang="ru-RU" sz="105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uk-UA"/>
                    </a:p>
                  </a:txBody>
                  <a:tcPr/>
                </a:tc>
                <a:tc hMerge="1">
                  <a:txBody>
                    <a:bodyPr/>
                    <a:lstStyle/>
                    <a:p>
                      <a:endParaRPr lang="ru-RU"/>
                    </a:p>
                  </a:txBody>
                  <a:tcPr/>
                </a:tc>
                <a:extLst>
                  <a:ext uri="{0D108BD9-81ED-4DB2-BD59-A6C34878D82A}">
                    <a16:rowId xmlns:a16="http://schemas.microsoft.com/office/drawing/2014/main" val="10005"/>
                  </a:ext>
                </a:extLst>
              </a:tr>
              <a:tr h="0">
                <a:tc gridSpan="2">
                  <a:txBody>
                    <a:bodyPr/>
                    <a:lstStyle/>
                    <a:p>
                      <a:r>
                        <a:rPr lang="uk-UA" sz="1050" dirty="0">
                          <a:latin typeface="Arial" panose="020B0604020202020204" pitchFamily="34" charset="0"/>
                          <a:cs typeface="Arial" panose="020B0604020202020204" pitchFamily="34" charset="0"/>
                        </a:rPr>
                        <a:t>Завідувач, лікар статистик, методист</a:t>
                      </a:r>
                      <a:endParaRPr lang="ru-RU"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ru-RU"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ru-RU" sz="1050" dirty="0">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6"/>
                  </a:ext>
                </a:extLst>
              </a:tr>
              <a:tr h="139449">
                <a:tc gridSpan="2">
                  <a:txBody>
                    <a:bodyPr/>
                    <a:lstStyle/>
                    <a:p>
                      <a:r>
                        <a:rPr lang="uk-UA" sz="1050" b="0" dirty="0">
                          <a:latin typeface="Arial" panose="020B0604020202020204" pitchFamily="34" charset="0"/>
                          <a:cs typeface="Arial" panose="020B0604020202020204" pitchFamily="34" charset="0"/>
                        </a:rPr>
                        <a:t>Статистик медичний</a:t>
                      </a:r>
                      <a:endParaRPr lang="ru-RU" sz="105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ru-RU" sz="105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ru-RU" sz="1050" dirty="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7"/>
                  </a:ext>
                </a:extLst>
              </a:tr>
              <a:tr h="205291">
                <a:tc gridSpan="3">
                  <a:txBody>
                    <a:bodyPr/>
                    <a:lstStyle/>
                    <a:p>
                      <a:pPr algn="ctr"/>
                      <a:r>
                        <a:rPr lang="uk-UA" sz="1050" b="1" dirty="0">
                          <a:latin typeface="Arial" panose="020B0604020202020204" pitchFamily="34" charset="0"/>
                          <a:cs typeface="Arial" panose="020B0604020202020204" pitchFamily="34" charset="0"/>
                        </a:rPr>
                        <a:t>Інший адміністративно-управлінський відділ</a:t>
                      </a:r>
                      <a:endParaRPr lang="ru-RU" sz="105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lang="uk-UA"/>
                    </a:p>
                  </a:txBody>
                  <a:tcPr/>
                </a:tc>
                <a:tc hMerge="1">
                  <a:txBody>
                    <a:bodyPr/>
                    <a:lstStyle/>
                    <a:p>
                      <a:endParaRPr lang="ru-RU"/>
                    </a:p>
                  </a:txBody>
                  <a:tcPr/>
                </a:tc>
                <a:extLst>
                  <a:ext uri="{0D108BD9-81ED-4DB2-BD59-A6C34878D82A}">
                    <a16:rowId xmlns:a16="http://schemas.microsoft.com/office/drawing/2014/main" val="10008"/>
                  </a:ext>
                </a:extLst>
              </a:tr>
              <a:tr h="205291">
                <a:tc>
                  <a:txBody>
                    <a:bodyPr/>
                    <a:lstStyle/>
                    <a:p>
                      <a:r>
                        <a:rPr lang="uk-UA" sz="1050" b="0" dirty="0" err="1">
                          <a:latin typeface="Arial" panose="020B0604020202020204" pitchFamily="34" charset="0"/>
                          <a:cs typeface="Arial" panose="020B0604020202020204" pitchFamily="34" charset="0"/>
                        </a:rPr>
                        <a:t>Юристконсульт</a:t>
                      </a:r>
                      <a:endParaRPr lang="ru-RU" sz="105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gridSpan="2">
                  <a:txBody>
                    <a:bodyPr/>
                    <a:lstStyle/>
                    <a:p>
                      <a:r>
                        <a:rPr lang="uk-UA" sz="1050" dirty="0">
                          <a:latin typeface="Arial" panose="020B0604020202020204" pitchFamily="34" charset="0"/>
                          <a:cs typeface="Arial" panose="020B0604020202020204" pitchFamily="34" charset="0"/>
                        </a:rPr>
                        <a:t>1</a:t>
                      </a:r>
                      <a:endParaRPr lang="ru-RU" sz="105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r>
                        <a:rPr lang="uk-UA" sz="1050" dirty="0">
                          <a:latin typeface="Arial" panose="020B0604020202020204" pitchFamily="34" charset="0"/>
                          <a:cs typeface="Arial" panose="020B0604020202020204" pitchFamily="34" charset="0"/>
                        </a:rPr>
                        <a:t>1</a:t>
                      </a:r>
                      <a:endParaRPr lang="ru-RU"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9"/>
                  </a:ext>
                </a:extLst>
              </a:tr>
              <a:tr h="205291">
                <a:tc>
                  <a:txBody>
                    <a:bodyPr/>
                    <a:lstStyle/>
                    <a:p>
                      <a:r>
                        <a:rPr lang="uk-UA" sz="1050" b="0" dirty="0">
                          <a:latin typeface="Arial" panose="020B0604020202020204" pitchFamily="34" charset="0"/>
                          <a:cs typeface="Arial" panose="020B0604020202020204" pitchFamily="34" charset="0"/>
                        </a:rPr>
                        <a:t>Інженер з охорони праці</a:t>
                      </a:r>
                      <a:endParaRPr lang="ru-RU" sz="105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gridSpan="2">
                  <a:txBody>
                    <a:bodyPr/>
                    <a:lstStyle/>
                    <a:p>
                      <a:r>
                        <a:rPr lang="ru-RU" sz="1050">
                          <a:latin typeface="Arial" panose="020B0604020202020204" pitchFamily="34" charset="0"/>
                          <a:cs typeface="Arial" panose="020B0604020202020204" pitchFamily="34" charset="0"/>
                        </a:rPr>
                        <a:t>1</a:t>
                      </a:r>
                      <a:endParaRPr lang="ru-RU" sz="105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r>
                        <a:rPr lang="ru-RU" sz="1050" dirty="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10"/>
                  </a:ext>
                </a:extLst>
              </a:tr>
              <a:tr h="205291">
                <a:tc>
                  <a:txBody>
                    <a:bodyPr/>
                    <a:lstStyle/>
                    <a:p>
                      <a:r>
                        <a:rPr lang="uk-UA" sz="1050" b="0" dirty="0"/>
                        <a:t>Інспектор з кадрів</a:t>
                      </a:r>
                      <a:endParaRPr lang="ru-RU" sz="105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uk-UA" sz="1050"/>
                        <a:t>1.5</a:t>
                      </a:r>
                      <a:endParaRPr lang="ru-RU" sz="105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r>
                        <a:rPr lang="uk-UA" sz="1050" dirty="0"/>
                        <a:t>1.5</a:t>
                      </a:r>
                      <a:endParaRPr lang="ru-R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05291">
                <a:tc>
                  <a:txBody>
                    <a:bodyPr/>
                    <a:lstStyle/>
                    <a:p>
                      <a:r>
                        <a:rPr lang="uk-UA" sz="1100" b="1" dirty="0"/>
                        <a:t>Разом</a:t>
                      </a:r>
                      <a:endParaRPr lang="ru-RU"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uk-UA" sz="1100" b="1" dirty="0"/>
                        <a:t>3.5</a:t>
                      </a:r>
                      <a:endParaRPr lang="ru-RU"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r>
                        <a:rPr lang="uk-UA" sz="1100" b="1" dirty="0"/>
                        <a:t>3.5</a:t>
                      </a:r>
                      <a:endParaRPr lang="ru-RU"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bl>
          </a:graphicData>
        </a:graphic>
      </p:graphicFrame>
      <p:cxnSp>
        <p:nvCxnSpPr>
          <p:cNvPr id="3" name="Прямая со стрелкой 2"/>
          <p:cNvCxnSpPr>
            <a:stCxn id="340" idx="3"/>
            <a:endCxn id="69" idx="1"/>
          </p:cNvCxnSpPr>
          <p:nvPr/>
        </p:nvCxnSpPr>
        <p:spPr>
          <a:xfrm>
            <a:off x="3025588" y="1803360"/>
            <a:ext cx="2485382" cy="13750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a:stCxn id="34" idx="3"/>
          </p:cNvCxnSpPr>
          <p:nvPr/>
        </p:nvCxnSpPr>
        <p:spPr>
          <a:xfrm flipV="1">
            <a:off x="3025588" y="3303925"/>
            <a:ext cx="2485382" cy="106017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2" name="Google Shape;332;p21"/>
          <p:cNvSpPr txBox="1">
            <a:spLocks noGrp="1"/>
          </p:cNvSpPr>
          <p:nvPr>
            <p:ph type="title"/>
          </p:nvPr>
        </p:nvSpPr>
        <p:spPr>
          <a:xfrm>
            <a:off x="675783" y="1278"/>
            <a:ext cx="1936214" cy="61641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br>
              <a:rPr lang="uk-UA" sz="1400" dirty="0">
                <a:latin typeface="Microsoft YaHei" panose="020B0503020204020204" pitchFamily="34" charset="-122"/>
                <a:ea typeface="Microsoft YaHei" panose="020B0503020204020204" pitchFamily="34" charset="-122"/>
              </a:rPr>
            </a:br>
            <a:r>
              <a:rPr lang="uk-UA" sz="1400" dirty="0">
                <a:latin typeface="Microsoft YaHei" panose="020B0503020204020204" pitchFamily="34" charset="-122"/>
                <a:ea typeface="Microsoft YaHei" panose="020B0503020204020204" pitchFamily="34" charset="-122"/>
              </a:rPr>
              <a:t>Керівний склад Центру ПМСД</a:t>
            </a:r>
            <a:endParaRPr sz="1400" dirty="0">
              <a:latin typeface="Microsoft YaHei" panose="020B0503020204020204" pitchFamily="34" charset="-122"/>
              <a:ea typeface="Microsoft YaHei" panose="020B0503020204020204" pitchFamily="34" charset="-122"/>
            </a:endParaRPr>
          </a:p>
        </p:txBody>
      </p:sp>
      <p:sp>
        <p:nvSpPr>
          <p:cNvPr id="42" name="Google Shape;332;p21"/>
          <p:cNvSpPr txBox="1">
            <a:spLocks/>
          </p:cNvSpPr>
          <p:nvPr/>
        </p:nvSpPr>
        <p:spPr>
          <a:xfrm>
            <a:off x="5433928" y="-1906"/>
            <a:ext cx="3280113" cy="561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9pPr>
          </a:lstStyle>
          <a:p>
            <a:pPr>
              <a:buSzPts val="1100"/>
              <a:buFont typeface="Arial"/>
              <a:buNone/>
            </a:pPr>
            <a:endParaRPr lang="uk-UA" dirty="0">
              <a:latin typeface="Microsoft YaHei" panose="020B0503020204020204" pitchFamily="34" charset="-122"/>
              <a:ea typeface="Microsoft YaHei" panose="020B0503020204020204" pitchFamily="34" charset="-122"/>
            </a:endParaRPr>
          </a:p>
          <a:p>
            <a:pPr>
              <a:buSzPts val="1100"/>
              <a:buFont typeface="Arial"/>
              <a:buNone/>
            </a:pPr>
            <a:r>
              <a:rPr lang="uk-UA" dirty="0">
                <a:latin typeface="Microsoft YaHei" panose="020B0503020204020204" pitchFamily="34" charset="-122"/>
                <a:ea typeface="Microsoft YaHei" panose="020B0503020204020204" pitchFamily="34" charset="-122"/>
              </a:rPr>
              <a:t>Амбулаторії ЗПСМ</a:t>
            </a:r>
          </a:p>
        </p:txBody>
      </p:sp>
    </p:spTree>
    <p:extLst>
      <p:ext uri="{BB962C8B-B14F-4D97-AF65-F5344CB8AC3E}">
        <p14:creationId xmlns:p14="http://schemas.microsoft.com/office/powerpoint/2010/main" val="1014778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grpSp>
        <p:nvGrpSpPr>
          <p:cNvPr id="6" name="Группа 5"/>
          <p:cNvGrpSpPr/>
          <p:nvPr/>
        </p:nvGrpSpPr>
        <p:grpSpPr>
          <a:xfrm>
            <a:off x="432060" y="-487933"/>
            <a:ext cx="2644545" cy="5631433"/>
            <a:chOff x="1156949" y="1336363"/>
            <a:chExt cx="1316700" cy="2712387"/>
          </a:xfrm>
          <a:solidFill>
            <a:schemeClr val="accent1">
              <a:lumMod val="40000"/>
              <a:lumOff val="60000"/>
            </a:schemeClr>
          </a:solidFill>
        </p:grpSpPr>
        <p:sp>
          <p:nvSpPr>
            <p:cNvPr id="340" name="Google Shape;340;p21"/>
            <p:cNvSpPr/>
            <p:nvPr/>
          </p:nvSpPr>
          <p:spPr>
            <a:xfrm>
              <a:off x="1156949" y="2145850"/>
              <a:ext cx="1316700" cy="1902900"/>
            </a:xfrm>
            <a:prstGeom prst="rect">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341" name="Google Shape;341;p21"/>
            <p:cNvSpPr/>
            <p:nvPr/>
          </p:nvSpPr>
          <p:spPr>
            <a:xfrm>
              <a:off x="1286690" y="1336363"/>
              <a:ext cx="1056900" cy="932840"/>
            </a:xfrm>
            <a:prstGeom prst="ellipse">
              <a:avLst/>
            </a:prstGeom>
            <a:grp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grpSp>
      <p:grpSp>
        <p:nvGrpSpPr>
          <p:cNvPr id="48" name="Google Shape;1027;p36"/>
          <p:cNvGrpSpPr/>
          <p:nvPr/>
        </p:nvGrpSpPr>
        <p:grpSpPr>
          <a:xfrm>
            <a:off x="1483957" y="480042"/>
            <a:ext cx="438077" cy="381229"/>
            <a:chOff x="1222755" y="3375505"/>
            <a:chExt cx="544512" cy="446565"/>
          </a:xfrm>
        </p:grpSpPr>
        <p:sp>
          <p:nvSpPr>
            <p:cNvPr id="49" name="Google Shape;1028;p36"/>
            <p:cNvSpPr/>
            <p:nvPr/>
          </p:nvSpPr>
          <p:spPr>
            <a:xfrm>
              <a:off x="1654491" y="3503125"/>
              <a:ext cx="96778" cy="95715"/>
            </a:xfrm>
            <a:custGeom>
              <a:avLst/>
              <a:gdLst/>
              <a:ahLst/>
              <a:cxnLst/>
              <a:rect l="l" t="t" r="r" b="b"/>
              <a:pathLst>
                <a:path w="96778" h="95715" extrusionOk="0">
                  <a:moveTo>
                    <a:pt x="47858" y="0"/>
                  </a:moveTo>
                  <a:cubicBezTo>
                    <a:pt x="21483" y="0"/>
                    <a:pt x="0" y="21483"/>
                    <a:pt x="0" y="47858"/>
                  </a:cubicBezTo>
                  <a:cubicBezTo>
                    <a:pt x="0" y="74233"/>
                    <a:pt x="21483" y="95715"/>
                    <a:pt x="47858" y="95715"/>
                  </a:cubicBezTo>
                  <a:cubicBezTo>
                    <a:pt x="74233" y="95715"/>
                    <a:pt x="96779" y="74233"/>
                    <a:pt x="96779" y="47858"/>
                  </a:cubicBezTo>
                  <a:cubicBezTo>
                    <a:pt x="96779" y="21377"/>
                    <a:pt x="74339" y="0"/>
                    <a:pt x="47858" y="0"/>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0" name="Google Shape;1029;p36"/>
            <p:cNvSpPr/>
            <p:nvPr/>
          </p:nvSpPr>
          <p:spPr>
            <a:xfrm>
              <a:off x="1638494" y="3630639"/>
              <a:ext cx="128773" cy="191430"/>
            </a:xfrm>
            <a:custGeom>
              <a:avLst/>
              <a:gdLst/>
              <a:ahLst/>
              <a:cxnLst/>
              <a:rect l="l" t="t" r="r" b="b"/>
              <a:pathLst>
                <a:path w="128773" h="191430" extrusionOk="0">
                  <a:moveTo>
                    <a:pt x="115115" y="78593"/>
                  </a:moveTo>
                  <a:cubicBezTo>
                    <a:pt x="120752" y="69766"/>
                    <a:pt x="126069" y="61364"/>
                    <a:pt x="128622" y="35627"/>
                  </a:cubicBezTo>
                  <a:cubicBezTo>
                    <a:pt x="130430" y="16697"/>
                    <a:pt x="115860" y="0"/>
                    <a:pt x="96823" y="0"/>
                  </a:cubicBezTo>
                  <a:lnTo>
                    <a:pt x="31949" y="0"/>
                  </a:lnTo>
                  <a:cubicBezTo>
                    <a:pt x="13019" y="0"/>
                    <a:pt x="-1657" y="16590"/>
                    <a:pt x="151" y="35627"/>
                  </a:cubicBezTo>
                  <a:cubicBezTo>
                    <a:pt x="2703" y="61258"/>
                    <a:pt x="8021" y="69659"/>
                    <a:pt x="13657" y="78486"/>
                  </a:cubicBezTo>
                  <a:cubicBezTo>
                    <a:pt x="24399" y="95290"/>
                    <a:pt x="32056" y="113157"/>
                    <a:pt x="32056" y="191431"/>
                  </a:cubicBezTo>
                  <a:lnTo>
                    <a:pt x="96717" y="191431"/>
                  </a:lnTo>
                  <a:cubicBezTo>
                    <a:pt x="96717" y="113263"/>
                    <a:pt x="104480" y="95396"/>
                    <a:pt x="115115" y="78593"/>
                  </a:cubicBezTo>
                  <a:lnTo>
                    <a:pt x="115115" y="78593"/>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1" name="Google Shape;1030;p36"/>
            <p:cNvSpPr/>
            <p:nvPr/>
          </p:nvSpPr>
          <p:spPr>
            <a:xfrm>
              <a:off x="1447215" y="3503125"/>
              <a:ext cx="95715" cy="95715"/>
            </a:xfrm>
            <a:custGeom>
              <a:avLst/>
              <a:gdLst/>
              <a:ahLst/>
              <a:cxnLst/>
              <a:rect l="l" t="t" r="r" b="b"/>
              <a:pathLst>
                <a:path w="95715" h="95715" extrusionOk="0">
                  <a:moveTo>
                    <a:pt x="95715" y="47858"/>
                  </a:moveTo>
                  <a:cubicBezTo>
                    <a:pt x="95715" y="74289"/>
                    <a:pt x="74289" y="95715"/>
                    <a:pt x="47858" y="95715"/>
                  </a:cubicBezTo>
                  <a:cubicBezTo>
                    <a:pt x="21427" y="95715"/>
                    <a:pt x="0" y="74289"/>
                    <a:pt x="0" y="47858"/>
                  </a:cubicBezTo>
                  <a:cubicBezTo>
                    <a:pt x="0" y="21427"/>
                    <a:pt x="21427" y="0"/>
                    <a:pt x="47858" y="0"/>
                  </a:cubicBezTo>
                  <a:cubicBezTo>
                    <a:pt x="74289" y="0"/>
                    <a:pt x="95715" y="21427"/>
                    <a:pt x="95715" y="4785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2" name="Google Shape;1031;p36"/>
            <p:cNvSpPr/>
            <p:nvPr/>
          </p:nvSpPr>
          <p:spPr>
            <a:xfrm>
              <a:off x="1542930" y="3375505"/>
              <a:ext cx="95715" cy="95715"/>
            </a:xfrm>
            <a:custGeom>
              <a:avLst/>
              <a:gdLst/>
              <a:ahLst/>
              <a:cxnLst/>
              <a:rect l="l" t="t" r="r" b="b"/>
              <a:pathLst>
                <a:path w="95715" h="95715" extrusionOk="0">
                  <a:moveTo>
                    <a:pt x="95715" y="47858"/>
                  </a:moveTo>
                  <a:cubicBezTo>
                    <a:pt x="95715" y="74289"/>
                    <a:pt x="74289" y="95715"/>
                    <a:pt x="47858" y="95715"/>
                  </a:cubicBezTo>
                  <a:cubicBezTo>
                    <a:pt x="21427" y="95715"/>
                    <a:pt x="0" y="74289"/>
                    <a:pt x="0" y="47858"/>
                  </a:cubicBezTo>
                  <a:cubicBezTo>
                    <a:pt x="0" y="21427"/>
                    <a:pt x="21427" y="0"/>
                    <a:pt x="47858" y="0"/>
                  </a:cubicBezTo>
                  <a:cubicBezTo>
                    <a:pt x="74289" y="0"/>
                    <a:pt x="95715" y="21427"/>
                    <a:pt x="95715" y="4785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3" name="Google Shape;1032;p36"/>
            <p:cNvSpPr/>
            <p:nvPr/>
          </p:nvSpPr>
          <p:spPr>
            <a:xfrm>
              <a:off x="1351499" y="3375505"/>
              <a:ext cx="95715" cy="95715"/>
            </a:xfrm>
            <a:custGeom>
              <a:avLst/>
              <a:gdLst/>
              <a:ahLst/>
              <a:cxnLst/>
              <a:rect l="l" t="t" r="r" b="b"/>
              <a:pathLst>
                <a:path w="95715" h="95715" extrusionOk="0">
                  <a:moveTo>
                    <a:pt x="95715" y="47858"/>
                  </a:moveTo>
                  <a:cubicBezTo>
                    <a:pt x="95715" y="74289"/>
                    <a:pt x="74289" y="95715"/>
                    <a:pt x="47858" y="95715"/>
                  </a:cubicBezTo>
                  <a:cubicBezTo>
                    <a:pt x="21427" y="95715"/>
                    <a:pt x="0" y="74289"/>
                    <a:pt x="0" y="47858"/>
                  </a:cubicBezTo>
                  <a:cubicBezTo>
                    <a:pt x="0" y="21427"/>
                    <a:pt x="21427" y="0"/>
                    <a:pt x="47858" y="0"/>
                  </a:cubicBezTo>
                  <a:cubicBezTo>
                    <a:pt x="74289" y="0"/>
                    <a:pt x="95715" y="21427"/>
                    <a:pt x="95715" y="4785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4" name="Google Shape;1033;p36"/>
            <p:cNvSpPr/>
            <p:nvPr/>
          </p:nvSpPr>
          <p:spPr>
            <a:xfrm>
              <a:off x="1431111" y="3630639"/>
              <a:ext cx="127710" cy="191430"/>
            </a:xfrm>
            <a:custGeom>
              <a:avLst/>
              <a:gdLst/>
              <a:ahLst/>
              <a:cxnLst/>
              <a:rect l="l" t="t" r="r" b="b"/>
              <a:pathLst>
                <a:path w="127710" h="191430" extrusionOk="0">
                  <a:moveTo>
                    <a:pt x="114052" y="78593"/>
                  </a:moveTo>
                  <a:cubicBezTo>
                    <a:pt x="119688" y="69766"/>
                    <a:pt x="125006" y="61364"/>
                    <a:pt x="127558" y="35627"/>
                  </a:cubicBezTo>
                  <a:cubicBezTo>
                    <a:pt x="129366" y="16697"/>
                    <a:pt x="114796" y="0"/>
                    <a:pt x="95760" y="0"/>
                  </a:cubicBezTo>
                  <a:lnTo>
                    <a:pt x="31949" y="0"/>
                  </a:lnTo>
                  <a:cubicBezTo>
                    <a:pt x="13019" y="0"/>
                    <a:pt x="-1657" y="16590"/>
                    <a:pt x="151" y="35627"/>
                  </a:cubicBezTo>
                  <a:cubicBezTo>
                    <a:pt x="2703" y="61258"/>
                    <a:pt x="8021" y="69659"/>
                    <a:pt x="13657" y="78486"/>
                  </a:cubicBezTo>
                  <a:cubicBezTo>
                    <a:pt x="24399" y="95290"/>
                    <a:pt x="32056" y="113157"/>
                    <a:pt x="32056" y="191431"/>
                  </a:cubicBezTo>
                  <a:lnTo>
                    <a:pt x="95653" y="191431"/>
                  </a:lnTo>
                  <a:cubicBezTo>
                    <a:pt x="95760" y="113263"/>
                    <a:pt x="103417" y="95396"/>
                    <a:pt x="114052" y="78593"/>
                  </a:cubicBezTo>
                  <a:lnTo>
                    <a:pt x="114052" y="78593"/>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5" name="Google Shape;1034;p36"/>
            <p:cNvSpPr/>
            <p:nvPr/>
          </p:nvSpPr>
          <p:spPr>
            <a:xfrm>
              <a:off x="1238768" y="3503125"/>
              <a:ext cx="96778" cy="95715"/>
            </a:xfrm>
            <a:custGeom>
              <a:avLst/>
              <a:gdLst/>
              <a:ahLst/>
              <a:cxnLst/>
              <a:rect l="l" t="t" r="r" b="b"/>
              <a:pathLst>
                <a:path w="96778" h="95715" extrusionOk="0">
                  <a:moveTo>
                    <a:pt x="0" y="47858"/>
                  </a:moveTo>
                  <a:cubicBezTo>
                    <a:pt x="0" y="74233"/>
                    <a:pt x="22546" y="95715"/>
                    <a:pt x="48921" y="95715"/>
                  </a:cubicBezTo>
                  <a:cubicBezTo>
                    <a:pt x="75296" y="95715"/>
                    <a:pt x="96779" y="74233"/>
                    <a:pt x="96779" y="47858"/>
                  </a:cubicBezTo>
                  <a:cubicBezTo>
                    <a:pt x="96779" y="21483"/>
                    <a:pt x="75296" y="0"/>
                    <a:pt x="48921" y="0"/>
                  </a:cubicBezTo>
                  <a:cubicBezTo>
                    <a:pt x="22546" y="0"/>
                    <a:pt x="0" y="21377"/>
                    <a:pt x="0" y="4785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56" name="Google Shape;1035;p36"/>
            <p:cNvSpPr/>
            <p:nvPr/>
          </p:nvSpPr>
          <p:spPr>
            <a:xfrm>
              <a:off x="1222755" y="3630533"/>
              <a:ext cx="128789" cy="191537"/>
            </a:xfrm>
            <a:custGeom>
              <a:avLst/>
              <a:gdLst/>
              <a:ahLst/>
              <a:cxnLst/>
              <a:rect l="l" t="t" r="r" b="b"/>
              <a:pathLst>
                <a:path w="128789" h="191537" extrusionOk="0">
                  <a:moveTo>
                    <a:pt x="167" y="35734"/>
                  </a:moveTo>
                  <a:cubicBezTo>
                    <a:pt x="2719" y="61364"/>
                    <a:pt x="8037" y="69766"/>
                    <a:pt x="13673" y="78593"/>
                  </a:cubicBezTo>
                  <a:cubicBezTo>
                    <a:pt x="24415" y="95396"/>
                    <a:pt x="32072" y="113263"/>
                    <a:pt x="32072" y="191537"/>
                  </a:cubicBezTo>
                  <a:lnTo>
                    <a:pt x="96733" y="191537"/>
                  </a:lnTo>
                  <a:cubicBezTo>
                    <a:pt x="96733" y="113370"/>
                    <a:pt x="104390" y="95396"/>
                    <a:pt x="115132" y="78593"/>
                  </a:cubicBezTo>
                  <a:cubicBezTo>
                    <a:pt x="120768" y="69766"/>
                    <a:pt x="126086" y="61364"/>
                    <a:pt x="128638" y="35627"/>
                  </a:cubicBezTo>
                  <a:cubicBezTo>
                    <a:pt x="130446" y="16697"/>
                    <a:pt x="115876" y="0"/>
                    <a:pt x="96840" y="0"/>
                  </a:cubicBezTo>
                  <a:lnTo>
                    <a:pt x="31966" y="0"/>
                  </a:lnTo>
                  <a:cubicBezTo>
                    <a:pt x="13035" y="213"/>
                    <a:pt x="-1747" y="16697"/>
                    <a:pt x="167" y="35734"/>
                  </a:cubicBezTo>
                  <a:lnTo>
                    <a:pt x="167" y="35734"/>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grpSp>
        <p:nvGrpSpPr>
          <p:cNvPr id="68" name="Группа 67"/>
          <p:cNvGrpSpPr/>
          <p:nvPr/>
        </p:nvGrpSpPr>
        <p:grpSpPr>
          <a:xfrm>
            <a:off x="5551698" y="0"/>
            <a:ext cx="3079869" cy="5143500"/>
            <a:chOff x="1156949" y="1505849"/>
            <a:chExt cx="1316700" cy="2542901"/>
          </a:xfrm>
          <a:solidFill>
            <a:schemeClr val="accent1"/>
          </a:solidFill>
        </p:grpSpPr>
        <p:sp>
          <p:nvSpPr>
            <p:cNvPr id="69" name="Google Shape;340;p21"/>
            <p:cNvSpPr/>
            <p:nvPr/>
          </p:nvSpPr>
          <p:spPr>
            <a:xfrm>
              <a:off x="1156949" y="1982728"/>
              <a:ext cx="1316700" cy="2066022"/>
            </a:xfrm>
            <a:prstGeom prst="rect">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70" name="Google Shape;341;p21"/>
            <p:cNvSpPr/>
            <p:nvPr/>
          </p:nvSpPr>
          <p:spPr>
            <a:xfrm>
              <a:off x="1286849" y="1505849"/>
              <a:ext cx="1056900" cy="531813"/>
            </a:xfrm>
            <a:prstGeom prst="ellipse">
              <a:avLst/>
            </a:prstGeom>
            <a:grpFill/>
            <a:ln w="1143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grpSp>
      <p:grpSp>
        <p:nvGrpSpPr>
          <p:cNvPr id="72" name="Google Shape;1027;p36"/>
          <p:cNvGrpSpPr/>
          <p:nvPr/>
        </p:nvGrpSpPr>
        <p:grpSpPr>
          <a:xfrm>
            <a:off x="6718186" y="559694"/>
            <a:ext cx="709796" cy="628001"/>
            <a:chOff x="1222755" y="3375505"/>
            <a:chExt cx="544512" cy="446565"/>
          </a:xfrm>
        </p:grpSpPr>
        <p:sp>
          <p:nvSpPr>
            <p:cNvPr id="73" name="Google Shape;1028;p36"/>
            <p:cNvSpPr/>
            <p:nvPr/>
          </p:nvSpPr>
          <p:spPr>
            <a:xfrm>
              <a:off x="1654491" y="3503125"/>
              <a:ext cx="96778" cy="95715"/>
            </a:xfrm>
            <a:custGeom>
              <a:avLst/>
              <a:gdLst/>
              <a:ahLst/>
              <a:cxnLst/>
              <a:rect l="l" t="t" r="r" b="b"/>
              <a:pathLst>
                <a:path w="96778" h="95715" extrusionOk="0">
                  <a:moveTo>
                    <a:pt x="47858" y="0"/>
                  </a:moveTo>
                  <a:cubicBezTo>
                    <a:pt x="21483" y="0"/>
                    <a:pt x="0" y="21483"/>
                    <a:pt x="0" y="47858"/>
                  </a:cubicBezTo>
                  <a:cubicBezTo>
                    <a:pt x="0" y="74233"/>
                    <a:pt x="21483" y="95715"/>
                    <a:pt x="47858" y="95715"/>
                  </a:cubicBezTo>
                  <a:cubicBezTo>
                    <a:pt x="74233" y="95715"/>
                    <a:pt x="96779" y="74233"/>
                    <a:pt x="96779" y="47858"/>
                  </a:cubicBezTo>
                  <a:cubicBezTo>
                    <a:pt x="96779" y="21377"/>
                    <a:pt x="74339" y="0"/>
                    <a:pt x="47858" y="0"/>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4" name="Google Shape;1029;p36"/>
            <p:cNvSpPr/>
            <p:nvPr/>
          </p:nvSpPr>
          <p:spPr>
            <a:xfrm>
              <a:off x="1638494" y="3630639"/>
              <a:ext cx="128773" cy="191430"/>
            </a:xfrm>
            <a:custGeom>
              <a:avLst/>
              <a:gdLst/>
              <a:ahLst/>
              <a:cxnLst/>
              <a:rect l="l" t="t" r="r" b="b"/>
              <a:pathLst>
                <a:path w="128773" h="191430" extrusionOk="0">
                  <a:moveTo>
                    <a:pt x="115115" y="78593"/>
                  </a:moveTo>
                  <a:cubicBezTo>
                    <a:pt x="120752" y="69766"/>
                    <a:pt x="126069" y="61364"/>
                    <a:pt x="128622" y="35627"/>
                  </a:cubicBezTo>
                  <a:cubicBezTo>
                    <a:pt x="130430" y="16697"/>
                    <a:pt x="115860" y="0"/>
                    <a:pt x="96823" y="0"/>
                  </a:cubicBezTo>
                  <a:lnTo>
                    <a:pt x="31949" y="0"/>
                  </a:lnTo>
                  <a:cubicBezTo>
                    <a:pt x="13019" y="0"/>
                    <a:pt x="-1657" y="16590"/>
                    <a:pt x="151" y="35627"/>
                  </a:cubicBezTo>
                  <a:cubicBezTo>
                    <a:pt x="2703" y="61258"/>
                    <a:pt x="8021" y="69659"/>
                    <a:pt x="13657" y="78486"/>
                  </a:cubicBezTo>
                  <a:cubicBezTo>
                    <a:pt x="24399" y="95290"/>
                    <a:pt x="32056" y="113157"/>
                    <a:pt x="32056" y="191431"/>
                  </a:cubicBezTo>
                  <a:lnTo>
                    <a:pt x="96717" y="191431"/>
                  </a:lnTo>
                  <a:cubicBezTo>
                    <a:pt x="96717" y="113263"/>
                    <a:pt x="104480" y="95396"/>
                    <a:pt x="115115" y="78593"/>
                  </a:cubicBezTo>
                  <a:lnTo>
                    <a:pt x="115115" y="78593"/>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5" name="Google Shape;1030;p36"/>
            <p:cNvSpPr/>
            <p:nvPr/>
          </p:nvSpPr>
          <p:spPr>
            <a:xfrm>
              <a:off x="1447215" y="3503125"/>
              <a:ext cx="95715" cy="95715"/>
            </a:xfrm>
            <a:custGeom>
              <a:avLst/>
              <a:gdLst/>
              <a:ahLst/>
              <a:cxnLst/>
              <a:rect l="l" t="t" r="r" b="b"/>
              <a:pathLst>
                <a:path w="95715" h="95715" extrusionOk="0">
                  <a:moveTo>
                    <a:pt x="95715" y="47858"/>
                  </a:moveTo>
                  <a:cubicBezTo>
                    <a:pt x="95715" y="74289"/>
                    <a:pt x="74289" y="95715"/>
                    <a:pt x="47858" y="95715"/>
                  </a:cubicBezTo>
                  <a:cubicBezTo>
                    <a:pt x="21427" y="95715"/>
                    <a:pt x="0" y="74289"/>
                    <a:pt x="0" y="47858"/>
                  </a:cubicBezTo>
                  <a:cubicBezTo>
                    <a:pt x="0" y="21427"/>
                    <a:pt x="21427" y="0"/>
                    <a:pt x="47858" y="0"/>
                  </a:cubicBezTo>
                  <a:cubicBezTo>
                    <a:pt x="74289" y="0"/>
                    <a:pt x="95715" y="21427"/>
                    <a:pt x="95715" y="4785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6" name="Google Shape;1031;p36"/>
            <p:cNvSpPr/>
            <p:nvPr/>
          </p:nvSpPr>
          <p:spPr>
            <a:xfrm>
              <a:off x="1542930" y="3375505"/>
              <a:ext cx="95715" cy="95715"/>
            </a:xfrm>
            <a:custGeom>
              <a:avLst/>
              <a:gdLst/>
              <a:ahLst/>
              <a:cxnLst/>
              <a:rect l="l" t="t" r="r" b="b"/>
              <a:pathLst>
                <a:path w="95715" h="95715" extrusionOk="0">
                  <a:moveTo>
                    <a:pt x="95715" y="47858"/>
                  </a:moveTo>
                  <a:cubicBezTo>
                    <a:pt x="95715" y="74289"/>
                    <a:pt x="74289" y="95715"/>
                    <a:pt x="47858" y="95715"/>
                  </a:cubicBezTo>
                  <a:cubicBezTo>
                    <a:pt x="21427" y="95715"/>
                    <a:pt x="0" y="74289"/>
                    <a:pt x="0" y="47858"/>
                  </a:cubicBezTo>
                  <a:cubicBezTo>
                    <a:pt x="0" y="21427"/>
                    <a:pt x="21427" y="0"/>
                    <a:pt x="47858" y="0"/>
                  </a:cubicBezTo>
                  <a:cubicBezTo>
                    <a:pt x="74289" y="0"/>
                    <a:pt x="95715" y="21427"/>
                    <a:pt x="95715" y="4785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7" name="Google Shape;1032;p36"/>
            <p:cNvSpPr/>
            <p:nvPr/>
          </p:nvSpPr>
          <p:spPr>
            <a:xfrm>
              <a:off x="1351499" y="3375505"/>
              <a:ext cx="95715" cy="95715"/>
            </a:xfrm>
            <a:custGeom>
              <a:avLst/>
              <a:gdLst/>
              <a:ahLst/>
              <a:cxnLst/>
              <a:rect l="l" t="t" r="r" b="b"/>
              <a:pathLst>
                <a:path w="95715" h="95715" extrusionOk="0">
                  <a:moveTo>
                    <a:pt x="95715" y="47858"/>
                  </a:moveTo>
                  <a:cubicBezTo>
                    <a:pt x="95715" y="74289"/>
                    <a:pt x="74289" y="95715"/>
                    <a:pt x="47858" y="95715"/>
                  </a:cubicBezTo>
                  <a:cubicBezTo>
                    <a:pt x="21427" y="95715"/>
                    <a:pt x="0" y="74289"/>
                    <a:pt x="0" y="47858"/>
                  </a:cubicBezTo>
                  <a:cubicBezTo>
                    <a:pt x="0" y="21427"/>
                    <a:pt x="21427" y="0"/>
                    <a:pt x="47858" y="0"/>
                  </a:cubicBezTo>
                  <a:cubicBezTo>
                    <a:pt x="74289" y="0"/>
                    <a:pt x="95715" y="21427"/>
                    <a:pt x="95715" y="4785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8" name="Google Shape;1033;p36"/>
            <p:cNvSpPr/>
            <p:nvPr/>
          </p:nvSpPr>
          <p:spPr>
            <a:xfrm>
              <a:off x="1431111" y="3630639"/>
              <a:ext cx="127710" cy="191430"/>
            </a:xfrm>
            <a:custGeom>
              <a:avLst/>
              <a:gdLst/>
              <a:ahLst/>
              <a:cxnLst/>
              <a:rect l="l" t="t" r="r" b="b"/>
              <a:pathLst>
                <a:path w="127710" h="191430" extrusionOk="0">
                  <a:moveTo>
                    <a:pt x="114052" y="78593"/>
                  </a:moveTo>
                  <a:cubicBezTo>
                    <a:pt x="119688" y="69766"/>
                    <a:pt x="125006" y="61364"/>
                    <a:pt x="127558" y="35627"/>
                  </a:cubicBezTo>
                  <a:cubicBezTo>
                    <a:pt x="129366" y="16697"/>
                    <a:pt x="114796" y="0"/>
                    <a:pt x="95760" y="0"/>
                  </a:cubicBezTo>
                  <a:lnTo>
                    <a:pt x="31949" y="0"/>
                  </a:lnTo>
                  <a:cubicBezTo>
                    <a:pt x="13019" y="0"/>
                    <a:pt x="-1657" y="16590"/>
                    <a:pt x="151" y="35627"/>
                  </a:cubicBezTo>
                  <a:cubicBezTo>
                    <a:pt x="2703" y="61258"/>
                    <a:pt x="8021" y="69659"/>
                    <a:pt x="13657" y="78486"/>
                  </a:cubicBezTo>
                  <a:cubicBezTo>
                    <a:pt x="24399" y="95290"/>
                    <a:pt x="32056" y="113157"/>
                    <a:pt x="32056" y="191431"/>
                  </a:cubicBezTo>
                  <a:lnTo>
                    <a:pt x="95653" y="191431"/>
                  </a:lnTo>
                  <a:cubicBezTo>
                    <a:pt x="95760" y="113263"/>
                    <a:pt x="103417" y="95396"/>
                    <a:pt x="114052" y="78593"/>
                  </a:cubicBezTo>
                  <a:lnTo>
                    <a:pt x="114052" y="78593"/>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9" name="Google Shape;1034;p36"/>
            <p:cNvSpPr/>
            <p:nvPr/>
          </p:nvSpPr>
          <p:spPr>
            <a:xfrm>
              <a:off x="1238768" y="3503125"/>
              <a:ext cx="96778" cy="95715"/>
            </a:xfrm>
            <a:custGeom>
              <a:avLst/>
              <a:gdLst/>
              <a:ahLst/>
              <a:cxnLst/>
              <a:rect l="l" t="t" r="r" b="b"/>
              <a:pathLst>
                <a:path w="96778" h="95715" extrusionOk="0">
                  <a:moveTo>
                    <a:pt x="0" y="47858"/>
                  </a:moveTo>
                  <a:cubicBezTo>
                    <a:pt x="0" y="74233"/>
                    <a:pt x="22546" y="95715"/>
                    <a:pt x="48921" y="95715"/>
                  </a:cubicBezTo>
                  <a:cubicBezTo>
                    <a:pt x="75296" y="95715"/>
                    <a:pt x="96779" y="74233"/>
                    <a:pt x="96779" y="47858"/>
                  </a:cubicBezTo>
                  <a:cubicBezTo>
                    <a:pt x="96779" y="21483"/>
                    <a:pt x="75296" y="0"/>
                    <a:pt x="48921" y="0"/>
                  </a:cubicBezTo>
                  <a:cubicBezTo>
                    <a:pt x="22546" y="0"/>
                    <a:pt x="0" y="21377"/>
                    <a:pt x="0" y="4785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80" name="Google Shape;1035;p36"/>
            <p:cNvSpPr/>
            <p:nvPr/>
          </p:nvSpPr>
          <p:spPr>
            <a:xfrm>
              <a:off x="1222755" y="3630533"/>
              <a:ext cx="128789" cy="191537"/>
            </a:xfrm>
            <a:custGeom>
              <a:avLst/>
              <a:gdLst/>
              <a:ahLst/>
              <a:cxnLst/>
              <a:rect l="l" t="t" r="r" b="b"/>
              <a:pathLst>
                <a:path w="128789" h="191537" extrusionOk="0">
                  <a:moveTo>
                    <a:pt x="167" y="35734"/>
                  </a:moveTo>
                  <a:cubicBezTo>
                    <a:pt x="2719" y="61364"/>
                    <a:pt x="8037" y="69766"/>
                    <a:pt x="13673" y="78593"/>
                  </a:cubicBezTo>
                  <a:cubicBezTo>
                    <a:pt x="24415" y="95396"/>
                    <a:pt x="32072" y="113263"/>
                    <a:pt x="32072" y="191537"/>
                  </a:cubicBezTo>
                  <a:lnTo>
                    <a:pt x="96733" y="191537"/>
                  </a:lnTo>
                  <a:cubicBezTo>
                    <a:pt x="96733" y="113370"/>
                    <a:pt x="104390" y="95396"/>
                    <a:pt x="115132" y="78593"/>
                  </a:cubicBezTo>
                  <a:cubicBezTo>
                    <a:pt x="120768" y="69766"/>
                    <a:pt x="126086" y="61364"/>
                    <a:pt x="128638" y="35627"/>
                  </a:cubicBezTo>
                  <a:cubicBezTo>
                    <a:pt x="130446" y="16697"/>
                    <a:pt x="115876" y="0"/>
                    <a:pt x="96840" y="0"/>
                  </a:cubicBezTo>
                  <a:lnTo>
                    <a:pt x="31966" y="0"/>
                  </a:lnTo>
                  <a:cubicBezTo>
                    <a:pt x="13035" y="213"/>
                    <a:pt x="-1747" y="16697"/>
                    <a:pt x="167" y="35734"/>
                  </a:cubicBezTo>
                  <a:lnTo>
                    <a:pt x="167" y="35734"/>
                  </a:lnTo>
                  <a:close/>
                </a:path>
              </a:pathLst>
            </a:custGeom>
            <a:solidFill>
              <a:schemeClr val="dk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graphicFrame>
        <p:nvGraphicFramePr>
          <p:cNvPr id="10" name="Таблица 9"/>
          <p:cNvGraphicFramePr>
            <a:graphicFrameLocks noGrp="1"/>
          </p:cNvGraphicFramePr>
          <p:nvPr>
            <p:extLst>
              <p:ext uri="{D42A27DB-BD31-4B8C-83A1-F6EECF244321}">
                <p14:modId xmlns:p14="http://schemas.microsoft.com/office/powerpoint/2010/main" val="3316879052"/>
              </p:ext>
            </p:extLst>
          </p:nvPr>
        </p:nvGraphicFramePr>
        <p:xfrm>
          <a:off x="553161" y="882399"/>
          <a:ext cx="2296608" cy="4178921"/>
        </p:xfrm>
        <a:graphic>
          <a:graphicData uri="http://schemas.openxmlformats.org/drawingml/2006/table">
            <a:tbl>
              <a:tblPr firstRow="1" bandRow="1">
                <a:tableStyleId>{0D96C674-47CA-4C2D-A70E-6927D1404864}</a:tableStyleId>
              </a:tblPr>
              <a:tblGrid>
                <a:gridCol w="1343475">
                  <a:extLst>
                    <a:ext uri="{9D8B030D-6E8A-4147-A177-3AD203B41FA5}">
                      <a16:colId xmlns:a16="http://schemas.microsoft.com/office/drawing/2014/main" val="20000"/>
                    </a:ext>
                  </a:extLst>
                </a:gridCol>
                <a:gridCol w="359938">
                  <a:extLst>
                    <a:ext uri="{9D8B030D-6E8A-4147-A177-3AD203B41FA5}">
                      <a16:colId xmlns:a16="http://schemas.microsoft.com/office/drawing/2014/main" val="3477216151"/>
                    </a:ext>
                  </a:extLst>
                </a:gridCol>
                <a:gridCol w="593195">
                  <a:extLst>
                    <a:ext uri="{9D8B030D-6E8A-4147-A177-3AD203B41FA5}">
                      <a16:colId xmlns:a16="http://schemas.microsoft.com/office/drawing/2014/main" val="1355043015"/>
                    </a:ext>
                  </a:extLst>
                </a:gridCol>
              </a:tblGrid>
              <a:tr h="263722">
                <a:tc>
                  <a:txBody>
                    <a:bodyPr/>
                    <a:lstStyle/>
                    <a:p>
                      <a:pPr algn="ctr"/>
                      <a:r>
                        <a:rPr lang="ru-RU" sz="1050" dirty="0"/>
                        <a:t>Посада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63722">
                <a:tc>
                  <a:txBody>
                    <a:bodyPr/>
                    <a:lstStyle/>
                    <a:p>
                      <a:pPr algn="ctr"/>
                      <a:r>
                        <a:rPr lang="ru-RU" sz="1050" dirty="0"/>
                        <a:t>Директор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05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7458864"/>
                  </a:ext>
                </a:extLst>
              </a:tr>
              <a:tr h="431546">
                <a:tc>
                  <a:txBody>
                    <a:bodyPr/>
                    <a:lstStyle/>
                    <a:p>
                      <a:pPr algn="ctr"/>
                      <a:r>
                        <a:rPr lang="ru-RU" sz="1050" dirty="0"/>
                        <a:t>Заступник директора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05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050" dirty="0"/>
                        <a:t>1В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16452190"/>
                  </a:ext>
                </a:extLst>
              </a:tr>
              <a:tr h="431546">
                <a:tc>
                  <a:txBody>
                    <a:bodyPr/>
                    <a:lstStyle/>
                    <a:p>
                      <a:pPr algn="ctr"/>
                      <a:r>
                        <a:rPr lang="ru-RU" sz="1050" dirty="0"/>
                        <a:t>Головна </a:t>
                      </a:r>
                      <a:r>
                        <a:rPr lang="ru-RU" sz="1050" dirty="0" err="1"/>
                        <a:t>медична</a:t>
                      </a:r>
                      <a:r>
                        <a:rPr lang="ru-RU" sz="1050" dirty="0"/>
                        <a:t> сестра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05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6840477"/>
                  </a:ext>
                </a:extLst>
              </a:tr>
              <a:tr h="421711">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1050" dirty="0" err="1"/>
                        <a:t>Головний</a:t>
                      </a:r>
                      <a:r>
                        <a:rPr lang="ru-RU" sz="1050" dirty="0"/>
                        <a:t> бухгалтер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05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8155719"/>
                  </a:ext>
                </a:extLst>
              </a:tr>
              <a:tr h="599370">
                <a:tc>
                  <a:txBody>
                    <a:bodyPr/>
                    <a:lstStyle/>
                    <a:p>
                      <a:pPr algn="ctr"/>
                      <a:r>
                        <a:rPr lang="ru-RU" sz="1050" dirty="0"/>
                        <a:t>Заступник головного бухгалтера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05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050" dirty="0"/>
                        <a:t>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4278269"/>
                  </a:ext>
                </a:extLst>
              </a:tr>
              <a:tr h="324513">
                <a:tc>
                  <a:txBody>
                    <a:bodyPr/>
                    <a:lstStyle/>
                    <a:p>
                      <a:pPr algn="ctr"/>
                      <a:r>
                        <a:rPr lang="ru-RU" sz="1050" dirty="0"/>
                        <a:t>Бухгалтер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05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1965705"/>
                  </a:ext>
                </a:extLst>
              </a:tr>
              <a:tr h="599370">
                <a:tc>
                  <a:txBody>
                    <a:bodyPr/>
                    <a:lstStyle/>
                    <a:p>
                      <a:pPr algn="ctr"/>
                      <a:r>
                        <a:rPr lang="ru-RU" sz="1050" dirty="0"/>
                        <a:t> </a:t>
                      </a:r>
                      <a:r>
                        <a:rPr lang="ru-RU" sz="1050" dirty="0" err="1"/>
                        <a:t>Фахівець</a:t>
                      </a:r>
                      <a:r>
                        <a:rPr lang="ru-RU" sz="1050" dirty="0"/>
                        <a:t> з </a:t>
                      </a:r>
                      <a:r>
                        <a:rPr lang="ru-RU" sz="1050" dirty="0" err="1"/>
                        <a:t>публічних</a:t>
                      </a:r>
                      <a:r>
                        <a:rPr lang="ru-RU" sz="1050" baseline="0" dirty="0"/>
                        <a:t>  </a:t>
                      </a:r>
                      <a:r>
                        <a:rPr lang="ru-RU" sz="1050" baseline="0" dirty="0" err="1"/>
                        <a:t>закупівель</a:t>
                      </a:r>
                      <a:endParaRPr lang="ru-R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05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5356820"/>
                  </a:ext>
                </a:extLst>
              </a:tr>
              <a:tr h="585709">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1050" b="0" dirty="0">
                          <a:latin typeface="Arial" panose="020B0604020202020204" pitchFamily="34" charset="0"/>
                          <a:cs typeface="Arial" panose="020B0604020202020204" pitchFamily="34" charset="0"/>
                        </a:rPr>
                        <a:t>Начальник </a:t>
                      </a:r>
                      <a:r>
                        <a:rPr lang="ru-RU" sz="1050" b="0" dirty="0" err="1">
                          <a:latin typeface="Arial" panose="020B0604020202020204" pitchFamily="34" charset="0"/>
                          <a:cs typeface="Arial" panose="020B0604020202020204" pitchFamily="34" charset="0"/>
                        </a:rPr>
                        <a:t>господарської</a:t>
                      </a:r>
                      <a:r>
                        <a:rPr lang="ru-RU" sz="1050" b="0" dirty="0">
                          <a:latin typeface="Arial" panose="020B0604020202020204" pitchFamily="34" charset="0"/>
                          <a:cs typeface="Arial" panose="020B0604020202020204" pitchFamily="34" charset="0"/>
                        </a:rPr>
                        <a:t> </a:t>
                      </a:r>
                      <a:r>
                        <a:rPr lang="ru-RU" sz="1050" b="0" dirty="0" err="1">
                          <a:latin typeface="Arial" panose="020B0604020202020204" pitchFamily="34" charset="0"/>
                          <a:cs typeface="Arial" panose="020B0604020202020204" pitchFamily="34" charset="0"/>
                        </a:rPr>
                        <a:t>частини</a:t>
                      </a:r>
                      <a:endParaRPr lang="ru-RU" sz="105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05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3963311"/>
                  </a:ext>
                </a:extLst>
              </a:tr>
              <a:tr h="257712">
                <a:tc>
                  <a:txBody>
                    <a:bodyPr/>
                    <a:lstStyle/>
                    <a:p>
                      <a:pPr algn="ctr"/>
                      <a:r>
                        <a:rPr lang="ru-RU" sz="1050" dirty="0"/>
                        <a:t>Разом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05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4130980"/>
                  </a:ext>
                </a:extLst>
              </a:tr>
            </a:tbl>
          </a:graphicData>
        </a:graphic>
      </p:graphicFrame>
      <p:graphicFrame>
        <p:nvGraphicFramePr>
          <p:cNvPr id="58" name="Таблица 57"/>
          <p:cNvGraphicFramePr>
            <a:graphicFrameLocks noGrp="1"/>
          </p:cNvGraphicFramePr>
          <p:nvPr>
            <p:extLst>
              <p:ext uri="{D42A27DB-BD31-4B8C-83A1-F6EECF244321}">
                <p14:modId xmlns:p14="http://schemas.microsoft.com/office/powerpoint/2010/main" val="1732403610"/>
              </p:ext>
            </p:extLst>
          </p:nvPr>
        </p:nvGraphicFramePr>
        <p:xfrm>
          <a:off x="5567325" y="352903"/>
          <a:ext cx="3064242" cy="4892232"/>
        </p:xfrm>
        <a:graphic>
          <a:graphicData uri="http://schemas.openxmlformats.org/drawingml/2006/table">
            <a:tbl>
              <a:tblPr firstRow="1" bandRow="1">
                <a:tableStyleId>{0D96C674-47CA-4C2D-A70E-6927D1404864}</a:tableStyleId>
              </a:tblPr>
              <a:tblGrid>
                <a:gridCol w="2444733">
                  <a:extLst>
                    <a:ext uri="{9D8B030D-6E8A-4147-A177-3AD203B41FA5}">
                      <a16:colId xmlns:a16="http://schemas.microsoft.com/office/drawing/2014/main" val="20000"/>
                    </a:ext>
                  </a:extLst>
                </a:gridCol>
                <a:gridCol w="619509">
                  <a:extLst>
                    <a:ext uri="{9D8B030D-6E8A-4147-A177-3AD203B41FA5}">
                      <a16:colId xmlns:a16="http://schemas.microsoft.com/office/drawing/2014/main" val="2282326520"/>
                    </a:ext>
                  </a:extLst>
                </a:gridCol>
              </a:tblGrid>
              <a:tr h="257292">
                <a:tc>
                  <a:txBody>
                    <a:bodyPr/>
                    <a:lstStyle/>
                    <a:p>
                      <a:pPr algn="ctr"/>
                      <a:r>
                        <a:rPr lang="uk-UA" sz="1000" b="1" dirty="0">
                          <a:solidFill>
                            <a:schemeClr val="bg1"/>
                          </a:solidFill>
                          <a:latin typeface="Arial" panose="020B0604020202020204" pitchFamily="34" charset="0"/>
                          <a:cs typeface="Arial" panose="020B0604020202020204" pitchFamily="34" charset="0"/>
                        </a:rPr>
                        <a:t>Посада</a:t>
                      </a:r>
                      <a:endParaRPr lang="ru-RU" sz="1000" b="1"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65332">
                <a:tc>
                  <a:txBody>
                    <a:bodyPr/>
                    <a:lstStyle/>
                    <a:p>
                      <a:r>
                        <a:rPr lang="uk-UA" sz="1050" dirty="0" err="1">
                          <a:latin typeface="Arial" panose="020B0604020202020204" pitchFamily="34" charset="0"/>
                          <a:cs typeface="Arial" panose="020B0604020202020204" pitchFamily="34" charset="0"/>
                        </a:rPr>
                        <a:t>Зав.амбулаторії</a:t>
                      </a:r>
                      <a:endParaRPr lang="ru-RU"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uk-UA" sz="1050" dirty="0">
                          <a:latin typeface="Arial" panose="020B0604020202020204" pitchFamily="34" charset="0"/>
                          <a:cs typeface="Arial" panose="020B0604020202020204" pitchFamily="34" charset="0"/>
                        </a:rPr>
                        <a:t>19,5</a:t>
                      </a:r>
                      <a:endParaRPr lang="ru-RU"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r h="265332">
                <a:tc>
                  <a:txBody>
                    <a:bodyPr/>
                    <a:lstStyle/>
                    <a:p>
                      <a:r>
                        <a:rPr lang="uk-UA" sz="1050" dirty="0">
                          <a:latin typeface="Arial" panose="020B0604020202020204" pitchFamily="34" charset="0"/>
                          <a:cs typeface="Arial" panose="020B0604020202020204" pitchFamily="34" charset="0"/>
                        </a:rPr>
                        <a:t>Лікар ЗПСМ</a:t>
                      </a:r>
                      <a:endParaRPr lang="ru-RU"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ru-RU" sz="1050" dirty="0">
                          <a:latin typeface="Arial" panose="020B0604020202020204" pitchFamily="34" charset="0"/>
                          <a:cs typeface="Arial" panose="020B0604020202020204" pitchFamily="34" charset="0"/>
                        </a:rPr>
                        <a:t>40,25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265332">
                <a:tc>
                  <a:txBody>
                    <a:bodyPr/>
                    <a:lstStyle/>
                    <a:p>
                      <a:r>
                        <a:rPr lang="uk-UA" sz="1050" dirty="0">
                          <a:latin typeface="Arial" panose="020B0604020202020204" pitchFamily="34" charset="0"/>
                          <a:cs typeface="Arial" panose="020B0604020202020204" pitchFamily="34" charset="0"/>
                        </a:rPr>
                        <a:t>Сестра медична ЗПСМ</a:t>
                      </a:r>
                      <a:endParaRPr lang="ru-RU"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uk-UA" sz="1050" dirty="0">
                          <a:latin typeface="Arial" panose="020B0604020202020204" pitchFamily="34" charset="0"/>
                          <a:cs typeface="Arial" panose="020B0604020202020204" pitchFamily="34" charset="0"/>
                        </a:rPr>
                        <a:t>91,25</a:t>
                      </a:r>
                      <a:endParaRPr lang="ru-RU"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3"/>
                  </a:ext>
                </a:extLst>
              </a:tr>
              <a:tr h="337090">
                <a:tc>
                  <a:txBody>
                    <a:bodyPr/>
                    <a:lstStyle/>
                    <a:p>
                      <a:r>
                        <a:rPr lang="ru-RU" sz="1050" dirty="0" err="1">
                          <a:latin typeface="Arial" panose="020B0604020202020204" pitchFamily="34" charset="0"/>
                          <a:cs typeface="Arial" panose="020B0604020202020204" pitchFamily="34" charset="0"/>
                        </a:rPr>
                        <a:t>Молодша</a:t>
                      </a:r>
                      <a:r>
                        <a:rPr lang="ru-RU" sz="1050" dirty="0">
                          <a:latin typeface="Arial" panose="020B0604020202020204" pitchFamily="34" charset="0"/>
                          <a:cs typeface="Arial" panose="020B0604020202020204" pitchFamily="34" charset="0"/>
                        </a:rPr>
                        <a:t> </a:t>
                      </a:r>
                      <a:r>
                        <a:rPr lang="ru-RU" sz="1050" dirty="0" err="1">
                          <a:latin typeface="Arial" panose="020B0604020202020204" pitchFamily="34" charset="0"/>
                          <a:cs typeface="Arial" panose="020B0604020202020204" pitchFamily="34" charset="0"/>
                        </a:rPr>
                        <a:t>медична</a:t>
                      </a:r>
                      <a:r>
                        <a:rPr lang="ru-RU" sz="1050" dirty="0">
                          <a:latin typeface="Arial" panose="020B0604020202020204" pitchFamily="34" charset="0"/>
                          <a:cs typeface="Arial" panose="020B0604020202020204" pitchFamily="34" charset="0"/>
                        </a:rPr>
                        <a:t> сестра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ru-RU" sz="1050" dirty="0">
                          <a:latin typeface="Arial" panose="020B0604020202020204" pitchFamily="34" charset="0"/>
                          <a:cs typeface="Arial" panose="020B0604020202020204" pitchFamily="34" charset="0"/>
                        </a:rPr>
                        <a:t>22,5</a:t>
                      </a:r>
                    </a:p>
                    <a:p>
                      <a:endParaRPr lang="ru-RU"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4"/>
                  </a:ext>
                </a:extLst>
              </a:tr>
              <a:tr h="265332">
                <a:tc>
                  <a:txBody>
                    <a:bodyPr/>
                    <a:lstStyle/>
                    <a:p>
                      <a:r>
                        <a:rPr lang="uk-UA" sz="1050" dirty="0">
                          <a:latin typeface="Arial" panose="020B0604020202020204" pitchFamily="34" charset="0"/>
                          <a:cs typeface="Arial" panose="020B0604020202020204" pitchFamily="34" charset="0"/>
                        </a:rPr>
                        <a:t>Завідувач відділу, лікар-статист</a:t>
                      </a:r>
                      <a:endParaRPr lang="ru-RU"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ru-RU" sz="1050" dirty="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5"/>
                  </a:ext>
                </a:extLst>
              </a:tr>
              <a:tr h="265332">
                <a:tc>
                  <a:txBody>
                    <a:bodyPr/>
                    <a:lstStyle/>
                    <a:p>
                      <a:r>
                        <a:rPr lang="uk-UA" sz="1050" b="0" dirty="0">
                          <a:latin typeface="Arial" panose="020B0604020202020204" pitchFamily="34" charset="0"/>
                          <a:cs typeface="Arial" panose="020B0604020202020204" pitchFamily="34" charset="0"/>
                        </a:rPr>
                        <a:t>Лікар-методист</a:t>
                      </a:r>
                      <a:endParaRPr lang="ru-RU" sz="105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ru-RU" sz="1050" dirty="0">
                          <a:latin typeface="Arial" panose="020B0604020202020204" pitchFamily="34" charset="0"/>
                          <a:cs typeface="Arial" panose="020B0604020202020204" pitchFamily="34" charset="0"/>
                        </a:rPr>
                        <a:t>1</a:t>
                      </a:r>
                      <a:endParaRPr lang="ru-RU" sz="105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6"/>
                  </a:ext>
                </a:extLst>
              </a:tr>
              <a:tr h="265332">
                <a:tc>
                  <a:txBody>
                    <a:bodyPr/>
                    <a:lstStyle/>
                    <a:p>
                      <a:r>
                        <a:rPr lang="uk-UA" sz="1050" b="0" dirty="0">
                          <a:latin typeface="Arial" panose="020B0604020202020204" pitchFamily="34" charset="0"/>
                          <a:cs typeface="Arial" panose="020B0604020202020204" pitchFamily="34" charset="0"/>
                        </a:rPr>
                        <a:t>Статистик медичний</a:t>
                      </a:r>
                      <a:endParaRPr lang="ru-RU" sz="105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ru-RU" sz="1050" b="0" dirty="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7"/>
                  </a:ext>
                </a:extLst>
              </a:tr>
              <a:tr h="182160">
                <a:tc>
                  <a:txBody>
                    <a:bodyPr/>
                    <a:lstStyle/>
                    <a:p>
                      <a:pPr algn="ctr"/>
                      <a:r>
                        <a:rPr lang="ru-RU" sz="1050" b="0" dirty="0">
                          <a:latin typeface="Arial" panose="020B0604020202020204" pitchFamily="34" charset="0"/>
                          <a:cs typeface="Arial" panose="020B0604020202020204" pitchFamily="34" charset="0"/>
                        </a:rPr>
                        <a:t>Оператор </a:t>
                      </a:r>
                      <a:r>
                        <a:rPr lang="ru-RU" sz="1050" b="0" dirty="0" err="1">
                          <a:latin typeface="Arial" panose="020B0604020202020204" pitchFamily="34" charset="0"/>
                          <a:cs typeface="Arial" panose="020B0604020202020204" pitchFamily="34" charset="0"/>
                        </a:rPr>
                        <a:t>комп’ютерного</a:t>
                      </a:r>
                      <a:r>
                        <a:rPr lang="ru-RU" sz="1050" b="0" dirty="0">
                          <a:latin typeface="Arial" panose="020B0604020202020204" pitchFamily="34" charset="0"/>
                          <a:cs typeface="Arial" panose="020B0604020202020204" pitchFamily="34" charset="0"/>
                        </a:rPr>
                        <a:t> набору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uk-UA" sz="11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8"/>
                  </a:ext>
                </a:extLst>
              </a:tr>
              <a:tr h="153325">
                <a:tc>
                  <a:txBody>
                    <a:bodyPr/>
                    <a:lstStyle/>
                    <a:p>
                      <a:r>
                        <a:rPr lang="uk-UA" sz="1050" b="0" dirty="0">
                          <a:latin typeface="Arial" panose="020B0604020202020204" pitchFamily="34" charset="0"/>
                          <a:cs typeface="Arial" panose="020B0604020202020204" pitchFamily="34" charset="0"/>
                        </a:rPr>
                        <a:t>Юрисконсульт</a:t>
                      </a:r>
                      <a:endParaRPr lang="ru-RU" sz="105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uk-UA" sz="1050" dirty="0">
                          <a:latin typeface="Arial" panose="020B0604020202020204" pitchFamily="34" charset="0"/>
                          <a:cs typeface="Arial" panose="020B0604020202020204" pitchFamily="34" charset="0"/>
                        </a:rPr>
                        <a:t>1</a:t>
                      </a:r>
                      <a:endParaRPr lang="ru-RU" sz="105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9"/>
                  </a:ext>
                </a:extLst>
              </a:tr>
              <a:tr h="265332">
                <a:tc>
                  <a:txBody>
                    <a:bodyPr/>
                    <a:lstStyle/>
                    <a:p>
                      <a:r>
                        <a:rPr lang="uk-UA" sz="1050" b="0" dirty="0">
                          <a:latin typeface="Arial" panose="020B0604020202020204" pitchFamily="34" charset="0"/>
                          <a:cs typeface="Arial" panose="020B0604020202020204" pitchFamily="34" charset="0"/>
                        </a:rPr>
                        <a:t>Інженер з охорони праці</a:t>
                      </a:r>
                      <a:endParaRPr lang="ru-RU" sz="105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ru-RU" sz="1050" dirty="0">
                          <a:latin typeface="Arial" panose="020B0604020202020204" pitchFamily="34" charset="0"/>
                          <a:cs typeface="Arial" panose="020B0604020202020204" pitchFamily="34" charset="0"/>
                        </a:rPr>
                        <a:t>1</a:t>
                      </a:r>
                      <a:endParaRPr lang="ru-RU" sz="105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10"/>
                  </a:ext>
                </a:extLst>
              </a:tr>
              <a:tr h="265332">
                <a:tc>
                  <a:txBody>
                    <a:bodyPr/>
                    <a:lstStyle/>
                    <a:p>
                      <a:r>
                        <a:rPr lang="uk-UA" sz="1050" b="0" dirty="0"/>
                        <a:t>Інспектор з кадрів</a:t>
                      </a:r>
                      <a:endParaRPr lang="ru-RU" sz="105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uk-UA" sz="900" dirty="0"/>
                        <a:t>1,5</a:t>
                      </a:r>
                      <a:endParaRPr lang="ru-RU" sz="105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06660">
                <a:tc>
                  <a:txBody>
                    <a:bodyPr/>
                    <a:lstStyle/>
                    <a:p>
                      <a:r>
                        <a:rPr lang="ru-RU" sz="1050" b="0" dirty="0" err="1"/>
                        <a:t>Секретар</a:t>
                      </a:r>
                      <a:endParaRPr lang="ru-RU" sz="105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050" b="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9936587"/>
                  </a:ext>
                </a:extLst>
              </a:tr>
              <a:tr h="211043">
                <a:tc>
                  <a:txBody>
                    <a:bodyPr/>
                    <a:lstStyle/>
                    <a:p>
                      <a:r>
                        <a:rPr lang="ru-RU" sz="1050" b="0" dirty="0" err="1"/>
                        <a:t>Водій</a:t>
                      </a:r>
                      <a:endParaRPr lang="ru-RU" sz="105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050" b="0" dirty="0"/>
                        <a:t>9,25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4789565"/>
                  </a:ext>
                </a:extLst>
              </a:tr>
              <a:tr h="265332">
                <a:tc>
                  <a:txBody>
                    <a:bodyPr/>
                    <a:lstStyle/>
                    <a:p>
                      <a:r>
                        <a:rPr lang="ru-RU" sz="1050" b="0" dirty="0" err="1"/>
                        <a:t>Черговий</a:t>
                      </a:r>
                      <a:r>
                        <a:rPr lang="ru-RU" sz="1050" b="0" dirty="0"/>
                        <a:t> ІДС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050" b="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8690642"/>
                  </a:ext>
                </a:extLst>
              </a:tr>
              <a:tr h="477798">
                <a:tc>
                  <a:txBody>
                    <a:bodyPr/>
                    <a:lstStyle/>
                    <a:p>
                      <a:r>
                        <a:rPr lang="ru-RU" sz="1000" b="0" dirty="0" err="1"/>
                        <a:t>Технік</a:t>
                      </a:r>
                      <a:r>
                        <a:rPr lang="ru-RU" sz="1000" b="0" dirty="0"/>
                        <a:t> </a:t>
                      </a:r>
                      <a:r>
                        <a:rPr lang="ru-RU" sz="1000" b="0" baseline="0" dirty="0"/>
                        <a:t>з </a:t>
                      </a:r>
                      <a:r>
                        <a:rPr lang="ru-RU" sz="1000" b="0" dirty="0" err="1"/>
                        <a:t>експлуатації</a:t>
                      </a:r>
                      <a:r>
                        <a:rPr lang="ru-RU" sz="1000" b="0" dirty="0"/>
                        <a:t> </a:t>
                      </a:r>
                      <a:r>
                        <a:rPr lang="ru-RU" sz="1000" b="0" dirty="0" err="1"/>
                        <a:t>будівель,споруд,інженерної</a:t>
                      </a:r>
                      <a:r>
                        <a:rPr lang="ru-RU" sz="1000" b="0" baseline="0" dirty="0"/>
                        <a:t> </a:t>
                      </a:r>
                      <a:r>
                        <a:rPr lang="ru-RU" sz="1000" b="0" baseline="0" dirty="0" err="1"/>
                        <a:t>мережі</a:t>
                      </a:r>
                      <a:r>
                        <a:rPr lang="ru-RU" sz="1000" b="0" baseline="0" dirty="0"/>
                        <a:t> і систем</a:t>
                      </a:r>
                      <a:endParaRPr lang="ru-RU" sz="1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050" b="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1264917"/>
                  </a:ext>
                </a:extLst>
              </a:tr>
              <a:tr h="273372">
                <a:tc>
                  <a:txBody>
                    <a:bodyPr/>
                    <a:lstStyle/>
                    <a:p>
                      <a:r>
                        <a:rPr lang="uk-UA" sz="1100" b="1" dirty="0"/>
                        <a:t>Разом</a:t>
                      </a:r>
                      <a:endParaRPr lang="ru-RU"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100" b="1" dirty="0"/>
                        <a:t>196,25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bl>
          </a:graphicData>
        </a:graphic>
      </p:graphicFrame>
      <p:cxnSp>
        <p:nvCxnSpPr>
          <p:cNvPr id="3" name="Прямая со стрелкой 2"/>
          <p:cNvCxnSpPr>
            <a:cxnSpLocks/>
            <a:endCxn id="69" idx="1"/>
          </p:cNvCxnSpPr>
          <p:nvPr/>
        </p:nvCxnSpPr>
        <p:spPr>
          <a:xfrm>
            <a:off x="2966965" y="3054039"/>
            <a:ext cx="258473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2" name="Google Shape;332;p21"/>
          <p:cNvSpPr txBox="1">
            <a:spLocks noGrp="1"/>
          </p:cNvSpPr>
          <p:nvPr>
            <p:ph type="title"/>
          </p:nvPr>
        </p:nvSpPr>
        <p:spPr>
          <a:xfrm>
            <a:off x="675783" y="1278"/>
            <a:ext cx="1923038" cy="549677"/>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uk-UA" sz="1400" dirty="0">
                <a:latin typeface="Microsoft YaHei" panose="020B0503020204020204" pitchFamily="34" charset="-122"/>
                <a:ea typeface="Microsoft YaHei" panose="020B0503020204020204" pitchFamily="34" charset="-122"/>
              </a:rPr>
              <a:t>Керівний склад Центру ПМСД</a:t>
            </a:r>
            <a:endParaRPr sz="1400" dirty="0">
              <a:latin typeface="Microsoft YaHei" panose="020B0503020204020204" pitchFamily="34" charset="-122"/>
              <a:ea typeface="Microsoft YaHei" panose="020B0503020204020204" pitchFamily="34" charset="-122"/>
            </a:endParaRPr>
          </a:p>
        </p:txBody>
      </p:sp>
      <p:sp>
        <p:nvSpPr>
          <p:cNvPr id="42" name="Google Shape;332;p21"/>
          <p:cNvSpPr txBox="1">
            <a:spLocks/>
          </p:cNvSpPr>
          <p:nvPr/>
        </p:nvSpPr>
        <p:spPr>
          <a:xfrm>
            <a:off x="5875671" y="-294827"/>
            <a:ext cx="2644524" cy="6477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2400"/>
              <a:buFont typeface="Fira Sans Extra Condensed"/>
              <a:buNone/>
              <a:defRPr sz="2400" b="1" i="0" u="none" strike="noStrike" cap="none">
                <a:solidFill>
                  <a:schemeClr val="dk1"/>
                </a:solidFill>
                <a:latin typeface="Fira Sans Extra Condensed"/>
                <a:ea typeface="Fira Sans Extra Condensed"/>
                <a:cs typeface="Fira Sans Extra Condensed"/>
                <a:sym typeface="Fira Sans Extra Condensed"/>
              </a:defRPr>
            </a:lvl9pPr>
          </a:lstStyle>
          <a:p>
            <a:pPr>
              <a:buSzPts val="1100"/>
              <a:buFont typeface="Arial"/>
              <a:buNone/>
            </a:pPr>
            <a:endParaRPr lang="uk-UA" dirty="0">
              <a:latin typeface="Microsoft YaHei" panose="020B0503020204020204" pitchFamily="34" charset="-122"/>
              <a:ea typeface="Microsoft YaHei" panose="020B0503020204020204" pitchFamily="34" charset="-122"/>
            </a:endParaRPr>
          </a:p>
          <a:p>
            <a:pPr>
              <a:buSzPts val="1100"/>
              <a:buFont typeface="Arial"/>
              <a:buNone/>
            </a:pPr>
            <a:r>
              <a:rPr lang="uk-UA" sz="1600" dirty="0">
                <a:solidFill>
                  <a:schemeClr val="bg2"/>
                </a:solidFill>
                <a:latin typeface="Microsoft YaHei" panose="020B0503020204020204" pitchFamily="34" charset="-122"/>
                <a:ea typeface="Microsoft YaHei" panose="020B0503020204020204" pitchFamily="34" charset="-122"/>
              </a:rPr>
              <a:t>Амбулаторії ЗПСМ</a:t>
            </a:r>
          </a:p>
        </p:txBody>
      </p:sp>
    </p:spTree>
    <p:extLst>
      <p:ext uri="{BB962C8B-B14F-4D97-AF65-F5344CB8AC3E}">
        <p14:creationId xmlns:p14="http://schemas.microsoft.com/office/powerpoint/2010/main" val="1253801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кутник: округлені кути 2"/>
          <p:cNvSpPr/>
          <p:nvPr/>
        </p:nvSpPr>
        <p:spPr>
          <a:xfrm>
            <a:off x="2500434" y="972338"/>
            <a:ext cx="4517781" cy="66665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uk-UA" sz="2000" b="1" kern="100" dirty="0">
                <a:ln w="6604" cap="flat" cmpd="sng" algn="ctr">
                  <a:solidFill>
                    <a:srgbClr val="ED7D31"/>
                  </a:solidFill>
                  <a:prstDash val="solid"/>
                  <a:round/>
                </a:ln>
                <a:noFill/>
                <a:effectLst>
                  <a:outerShdw dist="38100" dir="2700000" algn="tl">
                    <a:schemeClr val="accent2"/>
                  </a:outerShdw>
                </a:effectLst>
                <a:ea typeface="Calibri" panose="020F0502020204030204" pitchFamily="34" charset="0"/>
                <a:cs typeface="Times New Roman" panose="02020603050405020304" pitchFamily="18" charset="0"/>
              </a:rPr>
              <a:t>                    </a:t>
            </a:r>
          </a:p>
          <a:p>
            <a:pPr>
              <a:lnSpc>
                <a:spcPct val="107000"/>
              </a:lnSpc>
              <a:spcAft>
                <a:spcPts val="800"/>
              </a:spcAft>
            </a:pPr>
            <a:r>
              <a:rPr lang="uk-UA" sz="2400" b="1" kern="100" dirty="0">
                <a:ln w="6604" cap="flat" cmpd="sng" algn="ctr">
                  <a:solidFill>
                    <a:srgbClr val="ED7D31"/>
                  </a:solidFill>
                  <a:prstDash val="solid"/>
                  <a:round/>
                </a:ln>
                <a:noFill/>
                <a:effectLst>
                  <a:outerShdw dist="38100" dir="2700000" algn="tl">
                    <a:schemeClr val="accent2"/>
                  </a:outerShdw>
                </a:effectLst>
                <a:ea typeface="Calibri" panose="020F0502020204030204" pitchFamily="34" charset="0"/>
                <a:cs typeface="Times New Roman" panose="02020603050405020304" pitchFamily="18" charset="0"/>
              </a:rPr>
              <a:t>КНП «Хустський ЦПМСД»</a:t>
            </a:r>
            <a:endParaRPr lang="uk-UA" sz="1050" kern="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uk-UA" sz="1050" b="1" kern="100" dirty="0">
                <a:ln w="6731" cap="flat" cmpd="sng" algn="ctr">
                  <a:solidFill>
                    <a:srgbClr val="FFFFFF"/>
                  </a:solidFill>
                  <a:prstDash val="solid"/>
                  <a:round/>
                </a:ln>
                <a:solidFill>
                  <a:srgbClr val="262626"/>
                </a:solidFill>
                <a:effectLst>
                  <a:outerShdw dist="38100" dir="2700000" algn="bl">
                    <a:schemeClr val="accent5"/>
                  </a:outerShdw>
                </a:effectLst>
                <a:ea typeface="Calibri" panose="020F0502020204030204" pitchFamily="34" charset="0"/>
                <a:cs typeface="Times New Roman" panose="02020603050405020304" pitchFamily="18" charset="0"/>
              </a:rPr>
              <a:t> </a:t>
            </a:r>
            <a:endParaRPr lang="uk-UA" sz="1050" kern="100" dirty="0">
              <a:effectLst/>
              <a:ea typeface="Calibri" panose="020F0502020204030204" pitchFamily="34" charset="0"/>
              <a:cs typeface="Times New Roman" panose="02020603050405020304" pitchFamily="18" charset="0"/>
            </a:endParaRPr>
          </a:p>
        </p:txBody>
      </p:sp>
      <p:sp>
        <p:nvSpPr>
          <p:cNvPr id="4" name="Стрілка: униз 5"/>
          <p:cNvSpPr/>
          <p:nvPr/>
        </p:nvSpPr>
        <p:spPr>
          <a:xfrm>
            <a:off x="4682960" y="1638996"/>
            <a:ext cx="197921" cy="66913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5" name="Поле 6"/>
          <p:cNvSpPr txBox="1"/>
          <p:nvPr/>
        </p:nvSpPr>
        <p:spPr>
          <a:xfrm>
            <a:off x="3671528" y="2318233"/>
            <a:ext cx="1914856" cy="271542"/>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uk-UA" sz="1200" b="1" kern="100" dirty="0">
                <a:effectLst/>
                <a:latin typeface="Calibri" panose="020F0502020204030204" pitchFamily="34" charset="0"/>
                <a:ea typeface="Calibri" panose="020F0502020204030204" pitchFamily="34" charset="0"/>
                <a:cs typeface="Times New Roman" panose="02020603050405020304" pitchFamily="18" charset="0"/>
              </a:rPr>
              <a:t>Директор</a:t>
            </a:r>
            <a:endParaRPr lang="uk-UA"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Пряма зі стрілкою 5"/>
          <p:cNvCxnSpPr/>
          <p:nvPr/>
        </p:nvCxnSpPr>
        <p:spPr>
          <a:xfrm>
            <a:off x="4809971" y="2594582"/>
            <a:ext cx="1009665" cy="433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Пряма зі стрілкою 6"/>
          <p:cNvCxnSpPr/>
          <p:nvPr/>
        </p:nvCxnSpPr>
        <p:spPr>
          <a:xfrm flipH="1">
            <a:off x="4319874" y="2591316"/>
            <a:ext cx="363086" cy="647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Поле 11"/>
          <p:cNvSpPr txBox="1"/>
          <p:nvPr/>
        </p:nvSpPr>
        <p:spPr>
          <a:xfrm>
            <a:off x="2057501" y="2901221"/>
            <a:ext cx="2085975" cy="2667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uk-UA" sz="1100" b="1" kern="100">
                <a:effectLst/>
                <a:latin typeface="Calibri" panose="020F0502020204030204" pitchFamily="34" charset="0"/>
                <a:ea typeface="Calibri" panose="020F0502020204030204" pitchFamily="34" charset="0"/>
                <a:cs typeface="Times New Roman" panose="02020603050405020304" pitchFamily="18" charset="0"/>
              </a:rPr>
              <a:t>Заступник директора</a:t>
            </a:r>
            <a:endParaRPr lang="uk-UA" sz="1100" kern="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 name="Пряма зі стрілкою 8"/>
          <p:cNvCxnSpPr/>
          <p:nvPr/>
        </p:nvCxnSpPr>
        <p:spPr>
          <a:xfrm flipH="1">
            <a:off x="4123592" y="2584548"/>
            <a:ext cx="455785" cy="431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Прямокутник 9"/>
          <p:cNvSpPr/>
          <p:nvPr/>
        </p:nvSpPr>
        <p:spPr>
          <a:xfrm>
            <a:off x="5314803" y="3232390"/>
            <a:ext cx="1047750" cy="24765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uk-UA" sz="1100" kern="100">
                <a:solidFill>
                  <a:srgbClr val="212121"/>
                </a:solidFill>
                <a:effectLst/>
                <a:ea typeface="Calibri" panose="020F0502020204030204" pitchFamily="34" charset="0"/>
                <a:cs typeface="Times New Roman" panose="02020603050405020304" pitchFamily="18" charset="0"/>
              </a:rPr>
              <a:t>ІАВ</a:t>
            </a:r>
            <a:endParaRPr lang="uk-UA" sz="1100" kern="100">
              <a:effectLst/>
              <a:ea typeface="Calibri" panose="020F0502020204030204" pitchFamily="34" charset="0"/>
              <a:cs typeface="Times New Roman" panose="02020603050405020304" pitchFamily="18" charset="0"/>
            </a:endParaRPr>
          </a:p>
        </p:txBody>
      </p:sp>
      <p:sp>
        <p:nvSpPr>
          <p:cNvPr id="11" name="Прямокутник 10"/>
          <p:cNvSpPr/>
          <p:nvPr/>
        </p:nvSpPr>
        <p:spPr>
          <a:xfrm>
            <a:off x="3148789" y="3250538"/>
            <a:ext cx="1200150" cy="266700"/>
          </a:xfrm>
          <a:prstGeom prst="rect">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uk-UA" sz="1100" kern="100">
                <a:solidFill>
                  <a:srgbClr val="141414"/>
                </a:solidFill>
                <a:effectLst/>
                <a:ea typeface="Calibri" panose="020F0502020204030204" pitchFamily="34" charset="0"/>
                <a:cs typeface="Times New Roman" panose="02020603050405020304" pitchFamily="18" charset="0"/>
              </a:rPr>
              <a:t>Бухгалтерія</a:t>
            </a:r>
            <a:endParaRPr lang="uk-UA" sz="1100" kern="100">
              <a:effectLst/>
              <a:ea typeface="Calibri" panose="020F0502020204030204" pitchFamily="34" charset="0"/>
              <a:cs typeface="Times New Roman" panose="02020603050405020304" pitchFamily="18" charset="0"/>
            </a:endParaRPr>
          </a:p>
        </p:txBody>
      </p:sp>
      <p:sp>
        <p:nvSpPr>
          <p:cNvPr id="23" name="Прямокутник: округлені кути 28"/>
          <p:cNvSpPr/>
          <p:nvPr/>
        </p:nvSpPr>
        <p:spPr>
          <a:xfrm>
            <a:off x="151620" y="3636848"/>
            <a:ext cx="697998" cy="54507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uk-UA" sz="1100" kern="100" dirty="0">
                <a:effectLst/>
                <a:ea typeface="Calibri" panose="020F0502020204030204" pitchFamily="34" charset="0"/>
                <a:cs typeface="Times New Roman" panose="02020603050405020304" pitchFamily="18" charset="0"/>
              </a:rPr>
              <a:t> </a:t>
            </a:r>
          </a:p>
          <a:p>
            <a:pPr algn="ctr">
              <a:lnSpc>
                <a:spcPct val="107000"/>
              </a:lnSpc>
              <a:spcAft>
                <a:spcPts val="800"/>
              </a:spcAft>
            </a:pPr>
            <a:r>
              <a:rPr lang="uk-UA" sz="1050" kern="100" dirty="0">
                <a:effectLst/>
                <a:ea typeface="Calibri" panose="020F0502020204030204" pitchFamily="34" charset="0"/>
                <a:cs typeface="Times New Roman" panose="02020603050405020304" pitchFamily="18" charset="0"/>
              </a:rPr>
              <a:t>Амб. м. Хуст</a:t>
            </a:r>
            <a:r>
              <a:rPr lang="uk-UA" sz="1100" kern="100" dirty="0">
                <a:effectLst/>
                <a:ea typeface="Calibri" panose="020F0502020204030204" pitchFamily="34" charset="0"/>
                <a:cs typeface="Times New Roman" panose="02020603050405020304" pitchFamily="18" charset="0"/>
              </a:rPr>
              <a:t>		</a:t>
            </a:r>
          </a:p>
        </p:txBody>
      </p:sp>
      <p:sp>
        <p:nvSpPr>
          <p:cNvPr id="24" name="Прямокутник: округлені кути 30"/>
          <p:cNvSpPr/>
          <p:nvPr/>
        </p:nvSpPr>
        <p:spPr>
          <a:xfrm>
            <a:off x="952571" y="3619648"/>
            <a:ext cx="717203" cy="54545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uk-UA" sz="1100" kern="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uk-UA" sz="900" kern="100" dirty="0">
                <a:effectLst/>
                <a:ea typeface="Calibri" panose="020F0502020204030204" pitchFamily="34" charset="0"/>
                <a:cs typeface="Times New Roman" panose="02020603050405020304" pitchFamily="18" charset="0"/>
              </a:rPr>
              <a:t>Амб с. </a:t>
            </a:r>
            <a:r>
              <a:rPr lang="uk-UA" sz="900" kern="100" dirty="0" err="1">
                <a:effectLst/>
                <a:ea typeface="Calibri" panose="020F0502020204030204" pitchFamily="34" charset="0"/>
                <a:cs typeface="Times New Roman" panose="02020603050405020304" pitchFamily="18" charset="0"/>
              </a:rPr>
              <a:t>Березово</a:t>
            </a:r>
            <a:r>
              <a:rPr lang="uk-UA" sz="1100" kern="100" dirty="0">
                <a:effectLst/>
                <a:ea typeface="Calibri" panose="020F0502020204030204" pitchFamily="34" charset="0"/>
                <a:cs typeface="Times New Roman" panose="02020603050405020304" pitchFamily="18" charset="0"/>
              </a:rPr>
              <a:t>	</a:t>
            </a:r>
          </a:p>
        </p:txBody>
      </p:sp>
      <p:sp>
        <p:nvSpPr>
          <p:cNvPr id="25" name="Прямокутник: округлені кути 31"/>
          <p:cNvSpPr/>
          <p:nvPr/>
        </p:nvSpPr>
        <p:spPr>
          <a:xfrm>
            <a:off x="1772727" y="3625817"/>
            <a:ext cx="727707" cy="54545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uk-UA" sz="1000" kern="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uk-UA" sz="900" kern="100" dirty="0">
                <a:effectLst/>
                <a:ea typeface="Calibri" panose="020F0502020204030204" pitchFamily="34" charset="0"/>
                <a:cs typeface="Times New Roman" panose="02020603050405020304" pitchFamily="18" charset="0"/>
              </a:rPr>
              <a:t>Амб с. </a:t>
            </a:r>
            <a:r>
              <a:rPr lang="uk-UA" sz="900" kern="100" dirty="0" err="1">
                <a:effectLst/>
                <a:ea typeface="Calibri" panose="020F0502020204030204" pitchFamily="34" charset="0"/>
                <a:cs typeface="Times New Roman" panose="02020603050405020304" pitchFamily="18" charset="0"/>
              </a:rPr>
              <a:t>Бороняво</a:t>
            </a:r>
            <a:r>
              <a:rPr lang="uk-UA" sz="1100" kern="100" dirty="0">
                <a:effectLst/>
                <a:ea typeface="Calibri" panose="020F0502020204030204" pitchFamily="34" charset="0"/>
                <a:cs typeface="Times New Roman" panose="02020603050405020304" pitchFamily="18" charset="0"/>
              </a:rPr>
              <a:t>	</a:t>
            </a:r>
          </a:p>
        </p:txBody>
      </p:sp>
      <p:sp>
        <p:nvSpPr>
          <p:cNvPr id="26" name="Прямокутник: округлені кути 32"/>
          <p:cNvSpPr/>
          <p:nvPr/>
        </p:nvSpPr>
        <p:spPr>
          <a:xfrm>
            <a:off x="2565344" y="3625817"/>
            <a:ext cx="722634" cy="55610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uk-UA" sz="1100" kern="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uk-UA" sz="900" kern="100" dirty="0">
                <a:effectLst/>
                <a:ea typeface="Calibri" panose="020F0502020204030204" pitchFamily="34" charset="0"/>
                <a:cs typeface="Times New Roman" panose="02020603050405020304" pitchFamily="18" charset="0"/>
              </a:rPr>
              <a:t>Амб с. </a:t>
            </a:r>
            <a:r>
              <a:rPr lang="uk-UA" sz="900" kern="100" dirty="0" err="1">
                <a:effectLst/>
                <a:ea typeface="Calibri" panose="020F0502020204030204" pitchFamily="34" charset="0"/>
                <a:cs typeface="Times New Roman" panose="02020603050405020304" pitchFamily="18" charset="0"/>
              </a:rPr>
              <a:t>Горінчево</a:t>
            </a:r>
            <a:r>
              <a:rPr lang="uk-UA" sz="900" kern="100" dirty="0">
                <a:effectLst/>
                <a:ea typeface="Calibri" panose="020F0502020204030204" pitchFamily="34" charset="0"/>
                <a:cs typeface="Times New Roman" panose="02020603050405020304" pitchFamily="18" charset="0"/>
              </a:rPr>
              <a:t> </a:t>
            </a:r>
            <a:r>
              <a:rPr lang="uk-UA" sz="1100" kern="100" dirty="0">
                <a:effectLst/>
                <a:ea typeface="Calibri" panose="020F0502020204030204" pitchFamily="34" charset="0"/>
                <a:cs typeface="Times New Roman" panose="02020603050405020304" pitchFamily="18" charset="0"/>
              </a:rPr>
              <a:t>	</a:t>
            </a:r>
          </a:p>
        </p:txBody>
      </p:sp>
      <p:sp>
        <p:nvSpPr>
          <p:cNvPr id="51" name="Поле 65"/>
          <p:cNvSpPr txBox="1"/>
          <p:nvPr/>
        </p:nvSpPr>
        <p:spPr>
          <a:xfrm>
            <a:off x="5837042" y="2922303"/>
            <a:ext cx="1460395" cy="245618"/>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uk-UA" sz="1100" b="1" kern="100" dirty="0">
                <a:effectLst/>
                <a:latin typeface="Calibri" panose="020F0502020204030204" pitchFamily="34" charset="0"/>
                <a:ea typeface="Calibri" panose="020F0502020204030204" pitchFamily="34" charset="0"/>
                <a:cs typeface="Times New Roman" panose="02020603050405020304" pitchFamily="18" charset="0"/>
              </a:rPr>
              <a:t>Медичний директор</a:t>
            </a:r>
            <a:endParaRPr lang="uk-UA"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Поле 66"/>
          <p:cNvSpPr txBox="1"/>
          <p:nvPr/>
        </p:nvSpPr>
        <p:spPr>
          <a:xfrm>
            <a:off x="4450032" y="3257374"/>
            <a:ext cx="745491" cy="28575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uk-UA" sz="1100" kern="100">
                <a:effectLst/>
                <a:latin typeface="Calibri" panose="020F0502020204030204" pitchFamily="34" charset="0"/>
                <a:ea typeface="Calibri" panose="020F0502020204030204" pitchFamily="34" charset="0"/>
                <a:cs typeface="Times New Roman" panose="02020603050405020304" pitchFamily="18" charset="0"/>
              </a:rPr>
              <a:t>Кадри</a:t>
            </a:r>
          </a:p>
        </p:txBody>
      </p:sp>
      <p:cxnSp>
        <p:nvCxnSpPr>
          <p:cNvPr id="53" name="Пряма зі стрілкою 52"/>
          <p:cNvCxnSpPr/>
          <p:nvPr/>
        </p:nvCxnSpPr>
        <p:spPr>
          <a:xfrm>
            <a:off x="4766315" y="2591316"/>
            <a:ext cx="112927" cy="618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Пряма зі стрілкою 53"/>
          <p:cNvCxnSpPr/>
          <p:nvPr/>
        </p:nvCxnSpPr>
        <p:spPr>
          <a:xfrm>
            <a:off x="4792565" y="2586214"/>
            <a:ext cx="580630" cy="623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Rectangle 61"/>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uk-UA" sz="1800" b="0" i="0" u="none" strike="noStrike" cap="none" normalizeH="0" baseline="0">
                <a:ln>
                  <a:noFill/>
                </a:ln>
                <a:solidFill>
                  <a:schemeClr val="tx1"/>
                </a:solidFill>
                <a:effectLst/>
                <a:latin typeface="Arial" panose="020B0604020202020204" pitchFamily="34" charset="0"/>
              </a:rPr>
            </a:br>
            <a:endParaRPr kumimoji="0" lang="uk-UA"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1800" b="0" i="0" u="none" strike="noStrike" cap="none" normalizeH="0" baseline="0">
              <a:ln>
                <a:noFill/>
              </a:ln>
              <a:solidFill>
                <a:schemeClr val="tx1"/>
              </a:solidFill>
              <a:effectLst/>
              <a:latin typeface="Arial" panose="020B0604020202020204" pitchFamily="34" charset="0"/>
            </a:endParaRPr>
          </a:p>
        </p:txBody>
      </p:sp>
      <p:sp>
        <p:nvSpPr>
          <p:cNvPr id="60" name="Rectangle 65"/>
          <p:cNvSpPr>
            <a:spLocks noChangeArrowheads="1"/>
          </p:cNvSpPr>
          <p:nvPr/>
        </p:nvSpPr>
        <p:spPr bwMode="auto">
          <a:xfrm>
            <a:off x="0" y="157118"/>
            <a:ext cx="757130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5532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65532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65532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65532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65532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65532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65532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65532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6553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553200" algn="l"/>
              </a:tabLst>
            </a:pPr>
            <a:r>
              <a:rPr kumimoji="0" lang="uk-UA"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uk-UA"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6553200" algn="l"/>
              </a:tabLst>
            </a:pPr>
            <a:r>
              <a:rPr kumimoji="0" lang="uk-UA"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uk-UA"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uk-UA" sz="1800" b="0" i="0" u="none" strike="noStrike" cap="none" normalizeH="0" baseline="0" dirty="0">
              <a:ln>
                <a:noFill/>
              </a:ln>
              <a:solidFill>
                <a:schemeClr val="tx1"/>
              </a:solidFill>
              <a:effectLst/>
              <a:latin typeface="Arial" panose="020B0604020202020204" pitchFamily="34" charset="0"/>
            </a:endParaRPr>
          </a:p>
        </p:txBody>
      </p:sp>
      <p:sp>
        <p:nvSpPr>
          <p:cNvPr id="61" name="Rectangle 67"/>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86" name="Прямокутник: округлені кути 32"/>
          <p:cNvSpPr/>
          <p:nvPr/>
        </p:nvSpPr>
        <p:spPr>
          <a:xfrm>
            <a:off x="3420842" y="3625817"/>
            <a:ext cx="722634" cy="55610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uk-UA" sz="1100" kern="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uk-UA" sz="900" kern="100" dirty="0">
                <a:effectLst/>
                <a:ea typeface="Calibri" panose="020F0502020204030204" pitchFamily="34" charset="0"/>
                <a:cs typeface="Times New Roman" panose="02020603050405020304" pitchFamily="18" charset="0"/>
              </a:rPr>
              <a:t>Амб с. </a:t>
            </a:r>
            <a:r>
              <a:rPr lang="uk-UA" sz="900" kern="100" dirty="0" err="1">
                <a:ea typeface="Calibri" panose="020F0502020204030204" pitchFamily="34" charset="0"/>
                <a:cs typeface="Times New Roman" panose="02020603050405020304" pitchFamily="18" charset="0"/>
              </a:rPr>
              <a:t>Данилово</a:t>
            </a:r>
            <a:r>
              <a:rPr lang="uk-UA" sz="1100" kern="100" dirty="0">
                <a:effectLst/>
                <a:ea typeface="Calibri" panose="020F0502020204030204" pitchFamily="34" charset="0"/>
                <a:cs typeface="Times New Roman" panose="02020603050405020304" pitchFamily="18" charset="0"/>
              </a:rPr>
              <a:t>	</a:t>
            </a:r>
          </a:p>
        </p:txBody>
      </p:sp>
      <p:sp>
        <p:nvSpPr>
          <p:cNvPr id="87" name="Прямокутник: округлені кути 32"/>
          <p:cNvSpPr/>
          <p:nvPr/>
        </p:nvSpPr>
        <p:spPr>
          <a:xfrm>
            <a:off x="4226139" y="3608680"/>
            <a:ext cx="722634" cy="55610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uk-UA" sz="1100" kern="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uk-UA" sz="900" kern="100" dirty="0">
                <a:effectLst/>
                <a:ea typeface="Calibri" panose="020F0502020204030204" pitchFamily="34" charset="0"/>
                <a:cs typeface="Times New Roman" panose="02020603050405020304" pitchFamily="18" charset="0"/>
              </a:rPr>
              <a:t>Амб с. Іза </a:t>
            </a:r>
            <a:r>
              <a:rPr lang="uk-UA" sz="1100" kern="100" dirty="0">
                <a:effectLst/>
                <a:ea typeface="Calibri" panose="020F0502020204030204" pitchFamily="34" charset="0"/>
                <a:cs typeface="Times New Roman" panose="02020603050405020304" pitchFamily="18" charset="0"/>
              </a:rPr>
              <a:t>	</a:t>
            </a:r>
          </a:p>
        </p:txBody>
      </p:sp>
      <p:sp>
        <p:nvSpPr>
          <p:cNvPr id="88" name="Прямокутник: округлені кути 32"/>
          <p:cNvSpPr/>
          <p:nvPr/>
        </p:nvSpPr>
        <p:spPr>
          <a:xfrm>
            <a:off x="5048728" y="3590188"/>
            <a:ext cx="722634" cy="55610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uk-UA" sz="1050" kern="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uk-UA" sz="800" kern="100" dirty="0">
                <a:effectLst/>
                <a:ea typeface="Calibri" panose="020F0502020204030204" pitchFamily="34" charset="0"/>
                <a:cs typeface="Times New Roman" panose="02020603050405020304" pitchFamily="18" charset="0"/>
              </a:rPr>
              <a:t>Амб с. </a:t>
            </a:r>
            <a:r>
              <a:rPr lang="uk-UA" sz="800" kern="100" dirty="0" err="1">
                <a:effectLst/>
                <a:ea typeface="Calibri" panose="020F0502020204030204" pitchFamily="34" charset="0"/>
                <a:cs typeface="Times New Roman" panose="02020603050405020304" pitchFamily="18" charset="0"/>
              </a:rPr>
              <a:t>Кошелево</a:t>
            </a:r>
            <a:r>
              <a:rPr lang="uk-UA" sz="1100" kern="100" dirty="0">
                <a:effectLst/>
                <a:ea typeface="Calibri" panose="020F0502020204030204" pitchFamily="34" charset="0"/>
                <a:cs typeface="Times New Roman" panose="02020603050405020304" pitchFamily="18" charset="0"/>
              </a:rPr>
              <a:t>	</a:t>
            </a:r>
          </a:p>
        </p:txBody>
      </p:sp>
      <p:sp>
        <p:nvSpPr>
          <p:cNvPr id="89" name="Прямокутник: округлені кути 32"/>
          <p:cNvSpPr/>
          <p:nvPr/>
        </p:nvSpPr>
        <p:spPr>
          <a:xfrm>
            <a:off x="5912770" y="3559167"/>
            <a:ext cx="722634" cy="55610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uk-UA" sz="1100" kern="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uk-UA" sz="700" kern="100" dirty="0">
                <a:effectLst/>
                <a:ea typeface="Calibri" panose="020F0502020204030204" pitchFamily="34" charset="0"/>
                <a:cs typeface="Times New Roman" panose="02020603050405020304" pitchFamily="18" charset="0"/>
              </a:rPr>
              <a:t>Амб с. </a:t>
            </a:r>
            <a:r>
              <a:rPr lang="uk-UA" sz="700" kern="100" dirty="0" err="1">
                <a:effectLst/>
                <a:ea typeface="Calibri" panose="020F0502020204030204" pitchFamily="34" charset="0"/>
                <a:cs typeface="Times New Roman" panose="02020603050405020304" pitchFamily="18" charset="0"/>
              </a:rPr>
              <a:t>Копашново</a:t>
            </a:r>
            <a:r>
              <a:rPr lang="uk-UA" sz="1100" kern="100" dirty="0">
                <a:effectLst/>
                <a:ea typeface="Calibri" panose="020F0502020204030204" pitchFamily="34" charset="0"/>
                <a:cs typeface="Times New Roman" panose="02020603050405020304" pitchFamily="18" charset="0"/>
              </a:rPr>
              <a:t>	</a:t>
            </a:r>
          </a:p>
        </p:txBody>
      </p:sp>
      <p:sp>
        <p:nvSpPr>
          <p:cNvPr id="90" name="Прямокутник: округлені кути 32"/>
          <p:cNvSpPr/>
          <p:nvPr/>
        </p:nvSpPr>
        <p:spPr>
          <a:xfrm>
            <a:off x="6790526" y="3542746"/>
            <a:ext cx="722634" cy="57221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uk-UA" sz="1100" kern="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uk-UA" sz="900" kern="100" dirty="0">
                <a:effectLst/>
                <a:ea typeface="Calibri" panose="020F0502020204030204" pitchFamily="34" charset="0"/>
                <a:cs typeface="Times New Roman" panose="02020603050405020304" pitchFamily="18" charset="0"/>
              </a:rPr>
              <a:t>Амб с. </a:t>
            </a:r>
            <a:r>
              <a:rPr lang="uk-UA" sz="900" kern="100" dirty="0">
                <a:ea typeface="Calibri" panose="020F0502020204030204" pitchFamily="34" charset="0"/>
                <a:cs typeface="Times New Roman" panose="02020603050405020304" pitchFamily="18" charset="0"/>
              </a:rPr>
              <a:t>Залом</a:t>
            </a:r>
            <a:r>
              <a:rPr lang="uk-UA" sz="1100" kern="100" dirty="0">
                <a:effectLst/>
                <a:ea typeface="Calibri" panose="020F0502020204030204" pitchFamily="34" charset="0"/>
                <a:cs typeface="Times New Roman" panose="02020603050405020304" pitchFamily="18" charset="0"/>
              </a:rPr>
              <a:t>	</a:t>
            </a:r>
          </a:p>
        </p:txBody>
      </p:sp>
      <p:sp>
        <p:nvSpPr>
          <p:cNvPr id="91" name="Прямокутник: округлені кути 32"/>
          <p:cNvSpPr/>
          <p:nvPr/>
        </p:nvSpPr>
        <p:spPr>
          <a:xfrm>
            <a:off x="7682145" y="3542746"/>
            <a:ext cx="722634" cy="55610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uk-UA" sz="1100" kern="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uk-UA" sz="900" kern="100" dirty="0">
                <a:effectLst/>
                <a:ea typeface="Calibri" panose="020F0502020204030204" pitchFamily="34" charset="0"/>
                <a:cs typeface="Times New Roman" panose="02020603050405020304" pitchFamily="18" charset="0"/>
              </a:rPr>
              <a:t>Амб с. </a:t>
            </a:r>
            <a:r>
              <a:rPr lang="uk-UA" sz="900" kern="100" dirty="0" err="1">
                <a:effectLst/>
                <a:ea typeface="Calibri" panose="020F0502020204030204" pitchFamily="34" charset="0"/>
                <a:cs typeface="Times New Roman" panose="02020603050405020304" pitchFamily="18" charset="0"/>
              </a:rPr>
              <a:t>Крайниково</a:t>
            </a:r>
            <a:r>
              <a:rPr lang="uk-UA" sz="1100" kern="100" dirty="0">
                <a:effectLst/>
                <a:ea typeface="Calibri" panose="020F0502020204030204" pitchFamily="34" charset="0"/>
                <a:cs typeface="Times New Roman" panose="02020603050405020304" pitchFamily="18" charset="0"/>
              </a:rPr>
              <a:t>	</a:t>
            </a:r>
          </a:p>
        </p:txBody>
      </p:sp>
      <p:sp>
        <p:nvSpPr>
          <p:cNvPr id="92" name="Прямокутник: округлені кути 32"/>
          <p:cNvSpPr/>
          <p:nvPr/>
        </p:nvSpPr>
        <p:spPr>
          <a:xfrm>
            <a:off x="107047" y="4227883"/>
            <a:ext cx="764672" cy="55610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uk-UA" sz="1100" kern="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uk-UA" sz="900" kern="100" dirty="0">
                <a:effectLst/>
                <a:ea typeface="Calibri" panose="020F0502020204030204" pitchFamily="34" charset="0"/>
                <a:cs typeface="Times New Roman" panose="02020603050405020304" pitchFamily="18" charset="0"/>
              </a:rPr>
              <a:t>Амб с. </a:t>
            </a:r>
            <a:r>
              <a:rPr lang="uk-UA" sz="900" kern="100" dirty="0" err="1">
                <a:effectLst/>
                <a:ea typeface="Calibri" panose="020F0502020204030204" pitchFamily="34" charset="0"/>
                <a:cs typeface="Times New Roman" panose="02020603050405020304" pitchFamily="18" charset="0"/>
              </a:rPr>
              <a:t>Липча</a:t>
            </a:r>
            <a:r>
              <a:rPr lang="uk-UA" sz="1100" kern="100" dirty="0">
                <a:effectLst/>
                <a:ea typeface="Calibri" panose="020F0502020204030204" pitchFamily="34" charset="0"/>
                <a:cs typeface="Times New Roman" panose="02020603050405020304" pitchFamily="18" charset="0"/>
              </a:rPr>
              <a:t>	</a:t>
            </a:r>
          </a:p>
        </p:txBody>
      </p:sp>
      <p:sp>
        <p:nvSpPr>
          <p:cNvPr id="101" name="Прямокутник: округлені кути 55"/>
          <p:cNvSpPr/>
          <p:nvPr/>
        </p:nvSpPr>
        <p:spPr>
          <a:xfrm>
            <a:off x="952571" y="4246127"/>
            <a:ext cx="717203" cy="5196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uk-UA" sz="900" kern="100" dirty="0">
                <a:effectLst/>
                <a:ea typeface="Calibri" panose="020F0502020204030204" pitchFamily="34" charset="0"/>
                <a:cs typeface="Times New Roman" panose="02020603050405020304" pitchFamily="18" charset="0"/>
              </a:rPr>
              <a:t>Амб с. </a:t>
            </a:r>
            <a:r>
              <a:rPr lang="uk-UA" sz="900" kern="100" dirty="0" err="1">
                <a:effectLst/>
                <a:ea typeface="Calibri" panose="020F0502020204030204" pitchFamily="34" charset="0"/>
                <a:cs typeface="Times New Roman" panose="02020603050405020304" pitchFamily="18" charset="0"/>
              </a:rPr>
              <a:t>Липовець</a:t>
            </a:r>
            <a:endParaRPr lang="uk-UA" sz="1050" kern="100" dirty="0">
              <a:effectLst/>
              <a:ea typeface="Calibri" panose="020F0502020204030204" pitchFamily="34" charset="0"/>
              <a:cs typeface="Times New Roman" panose="02020603050405020304" pitchFamily="18" charset="0"/>
            </a:endParaRPr>
          </a:p>
        </p:txBody>
      </p:sp>
      <p:sp>
        <p:nvSpPr>
          <p:cNvPr id="102" name="Прямокутник: округлені кути 55"/>
          <p:cNvSpPr/>
          <p:nvPr/>
        </p:nvSpPr>
        <p:spPr>
          <a:xfrm>
            <a:off x="1826224" y="4239708"/>
            <a:ext cx="717203" cy="5196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uk-UA" sz="900" kern="100" dirty="0">
                <a:effectLst/>
                <a:ea typeface="Calibri" panose="020F0502020204030204" pitchFamily="34" charset="0"/>
                <a:cs typeface="Times New Roman" panose="02020603050405020304" pitchFamily="18" charset="0"/>
              </a:rPr>
              <a:t>Амб с. </a:t>
            </a:r>
            <a:r>
              <a:rPr lang="uk-UA" sz="900" kern="100" dirty="0" err="1">
                <a:effectLst/>
                <a:ea typeface="Calibri" panose="020F0502020204030204" pitchFamily="34" charset="0"/>
                <a:cs typeface="Times New Roman" panose="02020603050405020304" pitchFamily="18" charset="0"/>
              </a:rPr>
              <a:t>Монастирець</a:t>
            </a:r>
            <a:endParaRPr lang="uk-UA" sz="1050" kern="100" dirty="0">
              <a:effectLst/>
              <a:ea typeface="Calibri" panose="020F0502020204030204" pitchFamily="34" charset="0"/>
              <a:cs typeface="Times New Roman" panose="02020603050405020304" pitchFamily="18" charset="0"/>
            </a:endParaRPr>
          </a:p>
        </p:txBody>
      </p:sp>
      <p:sp>
        <p:nvSpPr>
          <p:cNvPr id="103" name="Прямокутник: округлені кути 55"/>
          <p:cNvSpPr/>
          <p:nvPr/>
        </p:nvSpPr>
        <p:spPr>
          <a:xfrm>
            <a:off x="2645629" y="4253119"/>
            <a:ext cx="717203" cy="5196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uk-UA" sz="900" kern="100" dirty="0">
                <a:effectLst/>
                <a:ea typeface="Calibri" panose="020F0502020204030204" pitchFamily="34" charset="0"/>
                <a:cs typeface="Times New Roman" panose="02020603050405020304" pitchFamily="18" charset="0"/>
              </a:rPr>
              <a:t>Амб с. </a:t>
            </a:r>
            <a:r>
              <a:rPr lang="uk-UA" sz="900" kern="100" dirty="0" err="1">
                <a:effectLst/>
                <a:ea typeface="Calibri" panose="020F0502020204030204" pitchFamily="34" charset="0"/>
                <a:cs typeface="Times New Roman" panose="02020603050405020304" pitchFamily="18" charset="0"/>
              </a:rPr>
              <a:t>Нанково</a:t>
            </a:r>
            <a:endParaRPr lang="uk-UA" sz="1050" kern="100" dirty="0">
              <a:effectLst/>
              <a:ea typeface="Calibri" panose="020F0502020204030204" pitchFamily="34" charset="0"/>
              <a:cs typeface="Times New Roman" panose="02020603050405020304" pitchFamily="18" charset="0"/>
            </a:endParaRPr>
          </a:p>
        </p:txBody>
      </p:sp>
      <p:sp>
        <p:nvSpPr>
          <p:cNvPr id="104" name="Прямокутник: округлені кути 55"/>
          <p:cNvSpPr/>
          <p:nvPr/>
        </p:nvSpPr>
        <p:spPr>
          <a:xfrm>
            <a:off x="3454873" y="4264371"/>
            <a:ext cx="717203" cy="5196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uk-UA" sz="900" kern="100" dirty="0">
                <a:effectLst/>
                <a:ea typeface="Calibri" panose="020F0502020204030204" pitchFamily="34" charset="0"/>
                <a:cs typeface="Times New Roman" panose="02020603050405020304" pitchFamily="18" charset="0"/>
              </a:rPr>
              <a:t>Амб с. </a:t>
            </a:r>
            <a:r>
              <a:rPr lang="uk-UA" sz="900" kern="100" dirty="0" err="1">
                <a:effectLst/>
                <a:ea typeface="Calibri" panose="020F0502020204030204" pitchFamily="34" charset="0"/>
                <a:cs typeface="Times New Roman" panose="02020603050405020304" pitchFamily="18" charset="0"/>
              </a:rPr>
              <a:t>Н.Селище</a:t>
            </a:r>
            <a:endParaRPr lang="uk-UA" sz="1050" kern="100" dirty="0">
              <a:effectLst/>
              <a:ea typeface="Calibri" panose="020F0502020204030204" pitchFamily="34" charset="0"/>
              <a:cs typeface="Times New Roman" panose="02020603050405020304" pitchFamily="18" charset="0"/>
            </a:endParaRPr>
          </a:p>
        </p:txBody>
      </p:sp>
      <p:sp>
        <p:nvSpPr>
          <p:cNvPr id="105" name="Прямокутник: округлені кути 55"/>
          <p:cNvSpPr/>
          <p:nvPr/>
        </p:nvSpPr>
        <p:spPr>
          <a:xfrm>
            <a:off x="5945986" y="4239708"/>
            <a:ext cx="717203" cy="5196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uk-UA" sz="900" kern="100" dirty="0">
                <a:effectLst/>
                <a:ea typeface="Calibri" panose="020F0502020204030204" pitchFamily="34" charset="0"/>
                <a:cs typeface="Times New Roman" panose="02020603050405020304" pitchFamily="18" charset="0"/>
              </a:rPr>
              <a:t>Амб с. </a:t>
            </a:r>
            <a:r>
              <a:rPr lang="uk-UA" sz="900" kern="100" dirty="0" err="1">
                <a:effectLst/>
                <a:ea typeface="Calibri" panose="020F0502020204030204" pitchFamily="34" charset="0"/>
                <a:cs typeface="Times New Roman" panose="02020603050405020304" pitchFamily="18" charset="0"/>
              </a:rPr>
              <a:t>Рокосово</a:t>
            </a:r>
            <a:endParaRPr lang="uk-UA" sz="1050" kern="100" dirty="0">
              <a:effectLst/>
              <a:ea typeface="Calibri" panose="020F0502020204030204" pitchFamily="34" charset="0"/>
              <a:cs typeface="Times New Roman" panose="02020603050405020304" pitchFamily="18" charset="0"/>
            </a:endParaRPr>
          </a:p>
        </p:txBody>
      </p:sp>
      <p:sp>
        <p:nvSpPr>
          <p:cNvPr id="106" name="Прямокутник: округлені кути 55"/>
          <p:cNvSpPr/>
          <p:nvPr/>
        </p:nvSpPr>
        <p:spPr>
          <a:xfrm>
            <a:off x="5147006" y="4253119"/>
            <a:ext cx="717203" cy="5196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uk-UA" sz="900" kern="100" dirty="0">
                <a:effectLst/>
                <a:ea typeface="Calibri" panose="020F0502020204030204" pitchFamily="34" charset="0"/>
                <a:cs typeface="Times New Roman" panose="02020603050405020304" pitchFamily="18" charset="0"/>
              </a:rPr>
              <a:t>Амб с. Олександрівка</a:t>
            </a:r>
            <a:endParaRPr lang="uk-UA" sz="1050" kern="100" dirty="0">
              <a:effectLst/>
              <a:ea typeface="Calibri" panose="020F0502020204030204" pitchFamily="34" charset="0"/>
              <a:cs typeface="Times New Roman" panose="02020603050405020304" pitchFamily="18" charset="0"/>
            </a:endParaRPr>
          </a:p>
        </p:txBody>
      </p:sp>
      <p:sp>
        <p:nvSpPr>
          <p:cNvPr id="107" name="Прямокутник: округлені кути 55"/>
          <p:cNvSpPr/>
          <p:nvPr/>
        </p:nvSpPr>
        <p:spPr>
          <a:xfrm>
            <a:off x="4270354" y="4253119"/>
            <a:ext cx="778374" cy="5196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uk-UA" sz="900" kern="100" dirty="0">
                <a:effectLst/>
                <a:ea typeface="Calibri" panose="020F0502020204030204" pitchFamily="34" charset="0"/>
                <a:cs typeface="Times New Roman" panose="02020603050405020304" pitchFamily="18" charset="0"/>
              </a:rPr>
              <a:t>Амб с. </a:t>
            </a:r>
            <a:r>
              <a:rPr lang="uk-UA" sz="900" kern="100" dirty="0" err="1">
                <a:effectLst/>
                <a:ea typeface="Calibri" panose="020F0502020204030204" pitchFamily="34" charset="0"/>
                <a:cs typeface="Times New Roman" panose="02020603050405020304" pitchFamily="18" charset="0"/>
              </a:rPr>
              <a:t>Н.Бистрий</a:t>
            </a:r>
            <a:endParaRPr lang="uk-UA" sz="1050" kern="100" dirty="0">
              <a:effectLst/>
              <a:ea typeface="Calibri" panose="020F0502020204030204" pitchFamily="34" charset="0"/>
              <a:cs typeface="Times New Roman" panose="02020603050405020304" pitchFamily="18" charset="0"/>
            </a:endParaRPr>
          </a:p>
        </p:txBody>
      </p:sp>
      <p:sp>
        <p:nvSpPr>
          <p:cNvPr id="108" name="Прямокутник: округлені кути 55"/>
          <p:cNvSpPr/>
          <p:nvPr/>
        </p:nvSpPr>
        <p:spPr>
          <a:xfrm>
            <a:off x="6744966" y="4218635"/>
            <a:ext cx="809244" cy="5196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uk-UA" sz="900" kern="100" dirty="0">
                <a:effectLst/>
                <a:ea typeface="Calibri" panose="020F0502020204030204" pitchFamily="34" charset="0"/>
                <a:cs typeface="Times New Roman" panose="02020603050405020304" pitchFamily="18" charset="0"/>
              </a:rPr>
              <a:t>Амб с. </a:t>
            </a:r>
            <a:r>
              <a:rPr lang="uk-UA" sz="900" kern="100" dirty="0" err="1">
                <a:effectLst/>
                <a:ea typeface="Calibri" panose="020F0502020204030204" pitchFamily="34" charset="0"/>
                <a:cs typeface="Times New Roman" panose="02020603050405020304" pitchFamily="18" charset="0"/>
              </a:rPr>
              <a:t>Сокирниця</a:t>
            </a:r>
            <a:endParaRPr lang="uk-UA" sz="1050" kern="100" dirty="0">
              <a:effectLst/>
              <a:ea typeface="Calibri" panose="020F0502020204030204" pitchFamily="34" charset="0"/>
              <a:cs typeface="Times New Roman" panose="02020603050405020304" pitchFamily="18" charset="0"/>
            </a:endParaRPr>
          </a:p>
        </p:txBody>
      </p:sp>
      <p:sp>
        <p:nvSpPr>
          <p:cNvPr id="109" name="Прямокутник: округлені кути 55"/>
          <p:cNvSpPr/>
          <p:nvPr/>
        </p:nvSpPr>
        <p:spPr>
          <a:xfrm>
            <a:off x="7631882" y="4207254"/>
            <a:ext cx="815481" cy="51962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uk-UA" sz="900" kern="100" dirty="0">
                <a:effectLst/>
                <a:ea typeface="Calibri" panose="020F0502020204030204" pitchFamily="34" charset="0"/>
                <a:cs typeface="Times New Roman" panose="02020603050405020304" pitchFamily="18" charset="0"/>
              </a:rPr>
              <a:t>Амб с. </a:t>
            </a:r>
            <a:r>
              <a:rPr lang="uk-UA" sz="900" kern="100">
                <a:effectLst/>
                <a:ea typeface="Calibri" panose="020F0502020204030204" pitchFamily="34" charset="0"/>
                <a:cs typeface="Times New Roman" panose="02020603050405020304" pitchFamily="18" charset="0"/>
              </a:rPr>
              <a:t>Стеблівка</a:t>
            </a:r>
            <a:endParaRPr lang="uk-UA" sz="105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2755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B17928FD-9DBC-475F-9753-4C89849EC72E}"/>
              </a:ext>
            </a:extLst>
          </p:cNvPr>
          <p:cNvPicPr>
            <a:picLocks noChangeAspect="1"/>
          </p:cNvPicPr>
          <p:nvPr/>
        </p:nvPicPr>
        <p:blipFill>
          <a:blip r:embed="rId2"/>
          <a:stretch>
            <a:fillRect/>
          </a:stretch>
        </p:blipFill>
        <p:spPr>
          <a:xfrm>
            <a:off x="336499" y="145390"/>
            <a:ext cx="8449056" cy="4646066"/>
          </a:xfrm>
          <a:prstGeom prst="rect">
            <a:avLst/>
          </a:prstGeom>
        </p:spPr>
      </p:pic>
    </p:spTree>
    <p:extLst>
      <p:ext uri="{BB962C8B-B14F-4D97-AF65-F5344CB8AC3E}">
        <p14:creationId xmlns:p14="http://schemas.microsoft.com/office/powerpoint/2010/main" val="863280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52EBC2-AD2B-FA49-AB01-47BB95CB6562}"/>
              </a:ext>
            </a:extLst>
          </p:cNvPr>
          <p:cNvSpPr>
            <a:spLocks noGrp="1"/>
          </p:cNvSpPr>
          <p:nvPr>
            <p:ph type="title"/>
          </p:nvPr>
        </p:nvSpPr>
        <p:spPr>
          <a:xfrm>
            <a:off x="244602" y="-150912"/>
            <a:ext cx="7886700" cy="994172"/>
          </a:xfrm>
        </p:spPr>
        <p:txBody>
          <a:bodyPr/>
          <a:lstStyle/>
          <a:p>
            <a:br>
              <a:rPr lang="uk-UA" dirty="0"/>
            </a:br>
            <a:r>
              <a:rPr lang="uk-UA" dirty="0"/>
              <a:t>                                     Бюджет   2024 рік</a:t>
            </a:r>
          </a:p>
        </p:txBody>
      </p:sp>
      <p:sp>
        <p:nvSpPr>
          <p:cNvPr id="3" name="Google Shape;102;p17">
            <a:extLst>
              <a:ext uri="{FF2B5EF4-FFF2-40B4-BE49-F238E27FC236}">
                <a16:creationId xmlns:a16="http://schemas.microsoft.com/office/drawing/2014/main" id="{76176836-3AB9-BB44-A357-1041EB104D17}"/>
              </a:ext>
            </a:extLst>
          </p:cNvPr>
          <p:cNvSpPr/>
          <p:nvPr/>
        </p:nvSpPr>
        <p:spPr>
          <a:xfrm>
            <a:off x="5116433" y="1464043"/>
            <a:ext cx="2837501" cy="2000247"/>
          </a:xfrm>
          <a:prstGeom prst="hexagon">
            <a:avLst>
              <a:gd name="adj" fmla="val 25000"/>
              <a:gd name="vf" fmla="val 115470"/>
            </a:avLst>
          </a:prstGeom>
          <a:solidFill>
            <a:srgbClr val="00B0F0"/>
          </a:solidFill>
          <a:ln>
            <a:noFill/>
          </a:ln>
        </p:spPr>
        <p:txBody>
          <a:bodyPr spcFirstLastPara="1" wrap="square" lIns="91425" tIns="91425" rIns="91425" bIns="91425" anchor="ctr" anchorCtr="0">
            <a:noAutofit/>
          </a:bodyPr>
          <a:lstStyle/>
          <a:p>
            <a:pPr lvl="0" algn="ctr"/>
            <a:r>
              <a:rPr lang="uk-UA" sz="1600" b="1" dirty="0">
                <a:solidFill>
                  <a:schemeClr val="bg1"/>
                </a:solidFill>
                <a:latin typeface="Arial" panose="020B0604020202020204" pitchFamily="34" charset="0"/>
                <a:ea typeface="Montserrat Medium"/>
                <a:cs typeface="Arial" panose="020B0604020202020204" pitchFamily="34" charset="0"/>
                <a:sym typeface="Montserrat Medium"/>
              </a:rPr>
              <a:t>Бюджет КНП</a:t>
            </a:r>
          </a:p>
          <a:p>
            <a:pPr lvl="0" algn="ctr"/>
            <a:r>
              <a:rPr lang="uk-UA" sz="1600" b="1" dirty="0">
                <a:solidFill>
                  <a:schemeClr val="bg1"/>
                </a:solidFill>
                <a:latin typeface="Arial" panose="020B0604020202020204" pitchFamily="34" charset="0"/>
                <a:ea typeface="Montserrat Medium"/>
                <a:cs typeface="Arial" panose="020B0604020202020204" pitchFamily="34" charset="0"/>
                <a:sym typeface="Montserrat Medium"/>
              </a:rPr>
              <a:t>на 259,5 працівників</a:t>
            </a:r>
          </a:p>
          <a:p>
            <a:pPr lvl="0" algn="ctr"/>
            <a:r>
              <a:rPr lang="uk-UA" sz="3200" b="1" dirty="0">
                <a:solidFill>
                  <a:schemeClr val="bg1"/>
                </a:solidFill>
                <a:latin typeface="Arial" panose="020B0604020202020204" pitchFamily="34" charset="0"/>
                <a:ea typeface="Montserrat Medium"/>
                <a:cs typeface="Arial" panose="020B0604020202020204" pitchFamily="34" charset="0"/>
                <a:sym typeface="Montserrat Medium"/>
              </a:rPr>
              <a:t>3,748</a:t>
            </a:r>
            <a:r>
              <a:rPr lang="uk-UA" sz="1600" b="1" dirty="0">
                <a:solidFill>
                  <a:schemeClr val="bg1"/>
                </a:solidFill>
                <a:latin typeface="Arial" panose="020B0604020202020204" pitchFamily="34" charset="0"/>
                <a:ea typeface="Montserrat Medium"/>
                <a:cs typeface="Arial" panose="020B0604020202020204" pitchFamily="34" charset="0"/>
                <a:sym typeface="Montserrat Medium"/>
              </a:rPr>
              <a:t>млн. грн на місяць</a:t>
            </a:r>
          </a:p>
        </p:txBody>
      </p:sp>
      <p:sp>
        <p:nvSpPr>
          <p:cNvPr id="4" name="Google Shape;106;p17">
            <a:extLst>
              <a:ext uri="{FF2B5EF4-FFF2-40B4-BE49-F238E27FC236}">
                <a16:creationId xmlns:a16="http://schemas.microsoft.com/office/drawing/2014/main" id="{BBC0BEBF-8CBF-8E2F-B7DA-3BCEC3BFB041}"/>
              </a:ext>
            </a:extLst>
          </p:cNvPr>
          <p:cNvSpPr/>
          <p:nvPr/>
        </p:nvSpPr>
        <p:spPr>
          <a:xfrm>
            <a:off x="1366130" y="3841233"/>
            <a:ext cx="127803" cy="13427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sp>
        <p:nvSpPr>
          <p:cNvPr id="5" name="Google Shape;110;p17">
            <a:extLst>
              <a:ext uri="{FF2B5EF4-FFF2-40B4-BE49-F238E27FC236}">
                <a16:creationId xmlns:a16="http://schemas.microsoft.com/office/drawing/2014/main" id="{07B5597D-FE5A-089B-F81E-2C10B393777F}"/>
              </a:ext>
            </a:extLst>
          </p:cNvPr>
          <p:cNvSpPr/>
          <p:nvPr/>
        </p:nvSpPr>
        <p:spPr>
          <a:xfrm>
            <a:off x="648208" y="2557976"/>
            <a:ext cx="2179574" cy="1775082"/>
          </a:xfrm>
          <a:prstGeom prst="hexagon">
            <a:avLst>
              <a:gd name="adj" fmla="val 25000"/>
              <a:gd name="vf" fmla="val 115470"/>
            </a:avLst>
          </a:prstGeom>
          <a:solidFill>
            <a:srgbClr val="00B0F0"/>
          </a:solidFill>
          <a:ln>
            <a:noFill/>
          </a:ln>
        </p:spPr>
        <p:txBody>
          <a:bodyPr spcFirstLastPara="1" wrap="square" lIns="91425" tIns="91425" rIns="91425" bIns="91425" anchor="ctr" anchorCtr="0">
            <a:noAutofit/>
          </a:bodyPr>
          <a:lstStyle/>
          <a:p>
            <a:pPr lvl="0" algn="ctr"/>
            <a:r>
              <a:rPr lang="uk-UA" b="1" dirty="0">
                <a:solidFill>
                  <a:schemeClr val="bg1"/>
                </a:solidFill>
                <a:latin typeface="Arial" panose="020B0604020202020204" pitchFamily="34" charset="0"/>
                <a:ea typeface="Montserrat Medium"/>
                <a:cs typeface="Arial" panose="020B0604020202020204" pitchFamily="34" charset="0"/>
                <a:sym typeface="Montserrat Medium"/>
              </a:rPr>
              <a:t>Бюджет КНП на 259,5 працівників</a:t>
            </a:r>
          </a:p>
          <a:p>
            <a:pPr lvl="0" algn="ctr"/>
            <a:r>
              <a:rPr lang="uk-UA" sz="2800" b="1" dirty="0">
                <a:solidFill>
                  <a:schemeClr val="accent2">
                    <a:lumMod val="75000"/>
                  </a:schemeClr>
                </a:solidFill>
                <a:latin typeface="Arial" panose="020B0604020202020204" pitchFamily="34" charset="0"/>
                <a:ea typeface="Montserrat Medium"/>
                <a:cs typeface="Arial" panose="020B0604020202020204" pitchFamily="34" charset="0"/>
                <a:sym typeface="Montserrat Medium"/>
              </a:rPr>
              <a:t>44,977</a:t>
            </a:r>
          </a:p>
          <a:p>
            <a:pPr lvl="0" algn="ctr"/>
            <a:r>
              <a:rPr lang="uk-UA" b="1" dirty="0">
                <a:solidFill>
                  <a:schemeClr val="accent2">
                    <a:lumMod val="75000"/>
                  </a:schemeClr>
                </a:solidFill>
                <a:latin typeface="Arial" panose="020B0604020202020204" pitchFamily="34" charset="0"/>
                <a:ea typeface="Montserrat Medium"/>
                <a:cs typeface="Arial" panose="020B0604020202020204" pitchFamily="34" charset="0"/>
                <a:sym typeface="Montserrat Medium"/>
              </a:rPr>
              <a:t>млн</a:t>
            </a:r>
            <a:r>
              <a:rPr lang="uk-UA" b="1" dirty="0">
                <a:solidFill>
                  <a:schemeClr val="bg1"/>
                </a:solidFill>
                <a:latin typeface="Arial" panose="020B0604020202020204" pitchFamily="34" charset="0"/>
                <a:ea typeface="Montserrat Medium"/>
                <a:cs typeface="Arial" panose="020B0604020202020204" pitchFamily="34" charset="0"/>
                <a:sym typeface="Montserrat Medium"/>
              </a:rPr>
              <a:t>. грн на рік</a:t>
            </a:r>
          </a:p>
        </p:txBody>
      </p:sp>
      <p:grpSp>
        <p:nvGrpSpPr>
          <p:cNvPr id="6" name="Google Shape;122;p17">
            <a:extLst>
              <a:ext uri="{FF2B5EF4-FFF2-40B4-BE49-F238E27FC236}">
                <a16:creationId xmlns:a16="http://schemas.microsoft.com/office/drawing/2014/main" id="{8D720949-297B-95C9-1DA5-3C904F8EA26B}"/>
              </a:ext>
            </a:extLst>
          </p:cNvPr>
          <p:cNvGrpSpPr/>
          <p:nvPr/>
        </p:nvGrpSpPr>
        <p:grpSpPr>
          <a:xfrm>
            <a:off x="648208" y="581472"/>
            <a:ext cx="2179573" cy="1775081"/>
            <a:chOff x="2102897" y="1193788"/>
            <a:chExt cx="1371153" cy="1062900"/>
          </a:xfrm>
          <a:solidFill>
            <a:schemeClr val="accent2"/>
          </a:solidFill>
        </p:grpSpPr>
        <p:sp>
          <p:nvSpPr>
            <p:cNvPr id="7" name="Google Shape;123;p17">
              <a:extLst>
                <a:ext uri="{FF2B5EF4-FFF2-40B4-BE49-F238E27FC236}">
                  <a16:creationId xmlns:a16="http://schemas.microsoft.com/office/drawing/2014/main" id="{153692BB-22C4-58D5-2B6C-871C1DE10EFB}"/>
                </a:ext>
              </a:extLst>
            </p:cNvPr>
            <p:cNvSpPr/>
            <p:nvPr/>
          </p:nvSpPr>
          <p:spPr>
            <a:xfrm>
              <a:off x="2102897" y="1193788"/>
              <a:ext cx="1371153" cy="1062900"/>
            </a:xfrm>
            <a:prstGeom prst="hexagon">
              <a:avLst>
                <a:gd name="adj" fmla="val 25000"/>
                <a:gd name="vf" fmla="val 115470"/>
              </a:avLst>
            </a:prstGeom>
            <a:solidFill>
              <a:srgbClr val="00B0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uk-UA" b="1" dirty="0">
                  <a:solidFill>
                    <a:schemeClr val="bg1"/>
                  </a:solidFill>
                  <a:latin typeface="Arial" panose="020B0604020202020204" pitchFamily="34" charset="0"/>
                  <a:ea typeface="Montserrat Medium"/>
                  <a:cs typeface="Arial" panose="020B0604020202020204" pitchFamily="34" charset="0"/>
                  <a:sym typeface="Montserrat Medium"/>
                </a:rPr>
                <a:t>Бюджет 2024 КНП </a:t>
              </a:r>
            </a:p>
            <a:p>
              <a:pPr marL="0" lvl="0" indent="0" algn="ctr" rtl="0">
                <a:spcBef>
                  <a:spcPts val="0"/>
                </a:spcBef>
                <a:spcAft>
                  <a:spcPts val="0"/>
                </a:spcAft>
                <a:buNone/>
              </a:pPr>
              <a:r>
                <a:rPr lang="uk-UA" sz="2800" b="1" dirty="0">
                  <a:solidFill>
                    <a:schemeClr val="accent2">
                      <a:lumMod val="75000"/>
                    </a:schemeClr>
                  </a:solidFill>
                  <a:latin typeface="Arial" panose="020B0604020202020204" pitchFamily="34" charset="0"/>
                  <a:ea typeface="Montserrat Medium"/>
                  <a:cs typeface="Arial" panose="020B0604020202020204" pitchFamily="34" charset="0"/>
                  <a:sym typeface="Montserrat Medium"/>
                </a:rPr>
                <a:t>64,277</a:t>
              </a:r>
              <a:r>
                <a:rPr lang="uk-UA" b="1" dirty="0">
                  <a:solidFill>
                    <a:schemeClr val="bg1"/>
                  </a:solidFill>
                  <a:latin typeface="Arial" panose="020B0604020202020204" pitchFamily="34" charset="0"/>
                  <a:ea typeface="Montserrat Medium"/>
                  <a:cs typeface="Arial" panose="020B0604020202020204" pitchFamily="34" charset="0"/>
                  <a:sym typeface="Montserrat Medium"/>
                </a:rPr>
                <a:t>млн. грн на рік</a:t>
              </a:r>
              <a:endParaRPr b="1" dirty="0">
                <a:solidFill>
                  <a:schemeClr val="bg1"/>
                </a:solidFill>
                <a:latin typeface="Arial" panose="020B0604020202020204" pitchFamily="34" charset="0"/>
                <a:ea typeface="Montserrat Medium"/>
                <a:cs typeface="Arial" panose="020B0604020202020204" pitchFamily="34" charset="0"/>
                <a:sym typeface="Montserrat Medium"/>
              </a:endParaRPr>
            </a:p>
          </p:txBody>
        </p:sp>
        <p:sp>
          <p:nvSpPr>
            <p:cNvPr id="8" name="Google Shape;124;p17">
              <a:extLst>
                <a:ext uri="{FF2B5EF4-FFF2-40B4-BE49-F238E27FC236}">
                  <a16:creationId xmlns:a16="http://schemas.microsoft.com/office/drawing/2014/main" id="{8BE635D3-6588-FBF7-F6D5-56342001594B}"/>
                </a:ext>
              </a:extLst>
            </p:cNvPr>
            <p:cNvSpPr/>
            <p:nvPr/>
          </p:nvSpPr>
          <p:spPr>
            <a:xfrm>
              <a:off x="2815950" y="2110575"/>
              <a:ext cx="80400" cy="80400"/>
            </a:xfrm>
            <a:prstGeom prst="rect">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grpSp>
      <p:cxnSp>
        <p:nvCxnSpPr>
          <p:cNvPr id="9" name="Google Shape;152;p17">
            <a:extLst>
              <a:ext uri="{FF2B5EF4-FFF2-40B4-BE49-F238E27FC236}">
                <a16:creationId xmlns:a16="http://schemas.microsoft.com/office/drawing/2014/main" id="{B5369E54-4E4F-84C6-6645-8DEBB3D32EFA}"/>
              </a:ext>
            </a:extLst>
          </p:cNvPr>
          <p:cNvCxnSpPr>
            <a:stCxn id="3" idx="3"/>
            <a:endCxn id="7" idx="0"/>
          </p:cNvCxnSpPr>
          <p:nvPr/>
        </p:nvCxnSpPr>
        <p:spPr>
          <a:xfrm rot="10800000">
            <a:off x="2827781" y="1469013"/>
            <a:ext cx="2288652" cy="995154"/>
          </a:xfrm>
          <a:prstGeom prst="bentConnector3">
            <a:avLst>
              <a:gd name="adj1" fmla="val 28783"/>
            </a:avLst>
          </a:prstGeom>
          <a:noFill/>
          <a:ln w="12700" cap="flat" cmpd="sng">
            <a:solidFill>
              <a:schemeClr val="dk1"/>
            </a:solidFill>
            <a:prstDash val="solid"/>
            <a:round/>
            <a:headEnd type="none" w="med" len="med"/>
            <a:tailEnd type="none" w="med" len="med"/>
          </a:ln>
        </p:spPr>
      </p:cxnSp>
      <p:cxnSp>
        <p:nvCxnSpPr>
          <p:cNvPr id="10" name="Google Shape;153;p17">
            <a:extLst>
              <a:ext uri="{FF2B5EF4-FFF2-40B4-BE49-F238E27FC236}">
                <a16:creationId xmlns:a16="http://schemas.microsoft.com/office/drawing/2014/main" id="{C0188936-9B8B-2454-5A33-E561EBF00807}"/>
              </a:ext>
            </a:extLst>
          </p:cNvPr>
          <p:cNvCxnSpPr>
            <a:endCxn id="5" idx="0"/>
          </p:cNvCxnSpPr>
          <p:nvPr/>
        </p:nvCxnSpPr>
        <p:spPr>
          <a:xfrm rot="10800000" flipV="1">
            <a:off x="2827783" y="2464165"/>
            <a:ext cx="1805481" cy="981351"/>
          </a:xfrm>
          <a:prstGeom prst="bentConnector3">
            <a:avLst>
              <a:gd name="adj1" fmla="val 9701"/>
            </a:avLst>
          </a:prstGeom>
          <a:noFill/>
          <a:ln w="12700" cap="flat" cmpd="sng">
            <a:solidFill>
              <a:schemeClr val="dk1"/>
            </a:solidFill>
            <a:prstDash val="solid"/>
            <a:round/>
            <a:headEnd type="none" w="med" len="med"/>
            <a:tailEnd type="none" w="med" len="med"/>
          </a:ln>
        </p:spPr>
      </p:cxnSp>
      <p:sp>
        <p:nvSpPr>
          <p:cNvPr id="11" name="Google Shape;1229;p38">
            <a:extLst>
              <a:ext uri="{FF2B5EF4-FFF2-40B4-BE49-F238E27FC236}">
                <a16:creationId xmlns:a16="http://schemas.microsoft.com/office/drawing/2014/main" id="{3DB3B5F5-433D-8E46-C563-D345AC6E63EA}"/>
              </a:ext>
            </a:extLst>
          </p:cNvPr>
          <p:cNvSpPr/>
          <p:nvPr/>
        </p:nvSpPr>
        <p:spPr>
          <a:xfrm rot="120000">
            <a:off x="4584345" y="2717955"/>
            <a:ext cx="720000" cy="720000"/>
          </a:xfrm>
          <a:custGeom>
            <a:avLst/>
            <a:gdLst/>
            <a:ahLst/>
            <a:cxnLst/>
            <a:rect l="l" t="t" r="r" b="b"/>
            <a:pathLst>
              <a:path w="20026" h="19273" extrusionOk="0">
                <a:moveTo>
                  <a:pt x="14841" y="2901"/>
                </a:moveTo>
                <a:cubicBezTo>
                  <a:pt x="15282" y="2901"/>
                  <a:pt x="15717" y="3074"/>
                  <a:pt x="16042" y="3397"/>
                </a:cubicBezTo>
                <a:cubicBezTo>
                  <a:pt x="16704" y="4059"/>
                  <a:pt x="16704" y="5131"/>
                  <a:pt x="16042" y="5794"/>
                </a:cubicBezTo>
                <a:cubicBezTo>
                  <a:pt x="15717" y="6118"/>
                  <a:pt x="15284" y="6290"/>
                  <a:pt x="14843" y="6290"/>
                </a:cubicBezTo>
                <a:cubicBezTo>
                  <a:pt x="14625" y="6290"/>
                  <a:pt x="14405" y="6248"/>
                  <a:pt x="14196" y="6161"/>
                </a:cubicBezTo>
                <a:cubicBezTo>
                  <a:pt x="13563" y="5899"/>
                  <a:pt x="13151" y="5282"/>
                  <a:pt x="13151" y="4595"/>
                </a:cubicBezTo>
                <a:cubicBezTo>
                  <a:pt x="13151" y="3912"/>
                  <a:pt x="13563" y="3294"/>
                  <a:pt x="14196" y="3029"/>
                </a:cubicBezTo>
                <a:cubicBezTo>
                  <a:pt x="14404" y="2943"/>
                  <a:pt x="14623" y="2901"/>
                  <a:pt x="14841" y="2901"/>
                </a:cubicBezTo>
                <a:close/>
                <a:moveTo>
                  <a:pt x="10859" y="4837"/>
                </a:moveTo>
                <a:cubicBezTo>
                  <a:pt x="11001" y="4837"/>
                  <a:pt x="11142" y="4890"/>
                  <a:pt x="11251" y="4996"/>
                </a:cubicBezTo>
                <a:lnTo>
                  <a:pt x="12049" y="5794"/>
                </a:lnTo>
                <a:cubicBezTo>
                  <a:pt x="12269" y="6014"/>
                  <a:pt x="12269" y="6372"/>
                  <a:pt x="12049" y="6592"/>
                </a:cubicBezTo>
                <a:cubicBezTo>
                  <a:pt x="11939" y="6702"/>
                  <a:pt x="11794" y="6757"/>
                  <a:pt x="11650" y="6757"/>
                </a:cubicBezTo>
                <a:cubicBezTo>
                  <a:pt x="11505" y="6757"/>
                  <a:pt x="11361" y="6702"/>
                  <a:pt x="11251" y="6592"/>
                </a:cubicBezTo>
                <a:lnTo>
                  <a:pt x="10453" y="5794"/>
                </a:lnTo>
                <a:cubicBezTo>
                  <a:pt x="10239" y="5571"/>
                  <a:pt x="10242" y="5219"/>
                  <a:pt x="10459" y="5002"/>
                </a:cubicBezTo>
                <a:cubicBezTo>
                  <a:pt x="10570" y="4892"/>
                  <a:pt x="10715" y="4837"/>
                  <a:pt x="10859" y="4837"/>
                </a:cubicBezTo>
                <a:close/>
                <a:moveTo>
                  <a:pt x="13255" y="7232"/>
                </a:moveTo>
                <a:cubicBezTo>
                  <a:pt x="13396" y="7232"/>
                  <a:pt x="13538" y="7284"/>
                  <a:pt x="13648" y="7390"/>
                </a:cubicBezTo>
                <a:lnTo>
                  <a:pt x="14446" y="8188"/>
                </a:lnTo>
                <a:cubicBezTo>
                  <a:pt x="14665" y="8411"/>
                  <a:pt x="14665" y="8766"/>
                  <a:pt x="14446" y="8989"/>
                </a:cubicBezTo>
                <a:cubicBezTo>
                  <a:pt x="14336" y="9099"/>
                  <a:pt x="14191" y="9154"/>
                  <a:pt x="14047" y="9154"/>
                </a:cubicBezTo>
                <a:cubicBezTo>
                  <a:pt x="13902" y="9154"/>
                  <a:pt x="13758" y="9099"/>
                  <a:pt x="13648" y="8989"/>
                </a:cubicBezTo>
                <a:lnTo>
                  <a:pt x="12850" y="8188"/>
                </a:lnTo>
                <a:cubicBezTo>
                  <a:pt x="12633" y="7968"/>
                  <a:pt x="12636" y="7616"/>
                  <a:pt x="12856" y="7399"/>
                </a:cubicBezTo>
                <a:cubicBezTo>
                  <a:pt x="12966" y="7287"/>
                  <a:pt x="13110" y="7232"/>
                  <a:pt x="13255" y="7232"/>
                </a:cubicBezTo>
                <a:close/>
                <a:moveTo>
                  <a:pt x="10846" y="8029"/>
                </a:moveTo>
                <a:cubicBezTo>
                  <a:pt x="10991" y="8029"/>
                  <a:pt x="11135" y="8084"/>
                  <a:pt x="11245" y="8194"/>
                </a:cubicBezTo>
                <a:cubicBezTo>
                  <a:pt x="11462" y="8411"/>
                  <a:pt x="11465" y="8763"/>
                  <a:pt x="11251" y="8986"/>
                </a:cubicBezTo>
                <a:lnTo>
                  <a:pt x="11251" y="8989"/>
                </a:lnTo>
                <a:lnTo>
                  <a:pt x="10778" y="9461"/>
                </a:lnTo>
                <a:cubicBezTo>
                  <a:pt x="11088" y="10106"/>
                  <a:pt x="10959" y="10874"/>
                  <a:pt x="10453" y="11383"/>
                </a:cubicBezTo>
                <a:cubicBezTo>
                  <a:pt x="10343" y="11493"/>
                  <a:pt x="10198" y="11548"/>
                  <a:pt x="10054" y="11548"/>
                </a:cubicBezTo>
                <a:cubicBezTo>
                  <a:pt x="9909" y="11548"/>
                  <a:pt x="9765" y="11493"/>
                  <a:pt x="9655" y="11383"/>
                </a:cubicBezTo>
                <a:cubicBezTo>
                  <a:pt x="9435" y="11163"/>
                  <a:pt x="9435" y="10804"/>
                  <a:pt x="9655" y="10585"/>
                </a:cubicBezTo>
                <a:cubicBezTo>
                  <a:pt x="10010" y="10229"/>
                  <a:pt x="9757" y="9621"/>
                  <a:pt x="9254" y="9621"/>
                </a:cubicBezTo>
                <a:cubicBezTo>
                  <a:pt x="8751" y="9621"/>
                  <a:pt x="8498" y="10229"/>
                  <a:pt x="8857" y="10585"/>
                </a:cubicBezTo>
                <a:cubicBezTo>
                  <a:pt x="9441" y="11166"/>
                  <a:pt x="9519" y="12084"/>
                  <a:pt x="9043" y="12756"/>
                </a:cubicBezTo>
                <a:cubicBezTo>
                  <a:pt x="8717" y="13218"/>
                  <a:pt x="8196" y="13472"/>
                  <a:pt x="7661" y="13472"/>
                </a:cubicBezTo>
                <a:cubicBezTo>
                  <a:pt x="7415" y="13472"/>
                  <a:pt x="7167" y="13419"/>
                  <a:pt x="6933" y="13307"/>
                </a:cubicBezTo>
                <a:lnTo>
                  <a:pt x="6460" y="13777"/>
                </a:lnTo>
                <a:cubicBezTo>
                  <a:pt x="6351" y="13882"/>
                  <a:pt x="6210" y="13935"/>
                  <a:pt x="6068" y="13935"/>
                </a:cubicBezTo>
                <a:cubicBezTo>
                  <a:pt x="5924" y="13935"/>
                  <a:pt x="5779" y="13880"/>
                  <a:pt x="5668" y="13771"/>
                </a:cubicBezTo>
                <a:cubicBezTo>
                  <a:pt x="5451" y="13551"/>
                  <a:pt x="5448" y="13198"/>
                  <a:pt x="5662" y="12979"/>
                </a:cubicBezTo>
                <a:lnTo>
                  <a:pt x="6135" y="12506"/>
                </a:lnTo>
                <a:cubicBezTo>
                  <a:pt x="5824" y="11861"/>
                  <a:pt x="5957" y="11091"/>
                  <a:pt x="6460" y="10582"/>
                </a:cubicBezTo>
                <a:cubicBezTo>
                  <a:pt x="6570" y="10476"/>
                  <a:pt x="6711" y="10424"/>
                  <a:pt x="6852" y="10424"/>
                </a:cubicBezTo>
                <a:cubicBezTo>
                  <a:pt x="6997" y="10424"/>
                  <a:pt x="7142" y="10479"/>
                  <a:pt x="7252" y="10591"/>
                </a:cubicBezTo>
                <a:cubicBezTo>
                  <a:pt x="7469" y="10808"/>
                  <a:pt x="7472" y="11160"/>
                  <a:pt x="7258" y="11383"/>
                </a:cubicBezTo>
                <a:cubicBezTo>
                  <a:pt x="6902" y="11738"/>
                  <a:pt x="7155" y="12346"/>
                  <a:pt x="7658" y="12346"/>
                </a:cubicBezTo>
                <a:cubicBezTo>
                  <a:pt x="8161" y="12346"/>
                  <a:pt x="8414" y="11738"/>
                  <a:pt x="8059" y="11383"/>
                </a:cubicBezTo>
                <a:cubicBezTo>
                  <a:pt x="7475" y="10798"/>
                  <a:pt x="7393" y="9883"/>
                  <a:pt x="7869" y="9209"/>
                </a:cubicBezTo>
                <a:cubicBezTo>
                  <a:pt x="8195" y="8749"/>
                  <a:pt x="8716" y="8495"/>
                  <a:pt x="9251" y="8495"/>
                </a:cubicBezTo>
                <a:cubicBezTo>
                  <a:pt x="9497" y="8495"/>
                  <a:pt x="9746" y="8549"/>
                  <a:pt x="9980" y="8660"/>
                </a:cubicBezTo>
                <a:lnTo>
                  <a:pt x="10453" y="8188"/>
                </a:lnTo>
                <a:cubicBezTo>
                  <a:pt x="10563" y="8082"/>
                  <a:pt x="10705" y="8029"/>
                  <a:pt x="10846" y="8029"/>
                </a:cubicBezTo>
                <a:close/>
                <a:moveTo>
                  <a:pt x="13208" y="0"/>
                </a:moveTo>
                <a:cubicBezTo>
                  <a:pt x="11632" y="0"/>
                  <a:pt x="10059" y="597"/>
                  <a:pt x="8857" y="1801"/>
                </a:cubicBezTo>
                <a:lnTo>
                  <a:pt x="8456" y="2201"/>
                </a:lnTo>
                <a:lnTo>
                  <a:pt x="9655" y="3397"/>
                </a:lnTo>
                <a:cubicBezTo>
                  <a:pt x="9869" y="3620"/>
                  <a:pt x="9866" y="3972"/>
                  <a:pt x="9646" y="4189"/>
                </a:cubicBezTo>
                <a:cubicBezTo>
                  <a:pt x="9536" y="4300"/>
                  <a:pt x="9391" y="4356"/>
                  <a:pt x="9246" y="4356"/>
                </a:cubicBezTo>
                <a:cubicBezTo>
                  <a:pt x="9106" y="4356"/>
                  <a:pt x="8965" y="4303"/>
                  <a:pt x="8857" y="4198"/>
                </a:cubicBezTo>
                <a:lnTo>
                  <a:pt x="7658" y="2999"/>
                </a:lnTo>
                <a:lnTo>
                  <a:pt x="663" y="9994"/>
                </a:lnTo>
                <a:cubicBezTo>
                  <a:pt x="1" y="10654"/>
                  <a:pt x="1" y="11726"/>
                  <a:pt x="663" y="12388"/>
                </a:cubicBezTo>
                <a:lnTo>
                  <a:pt x="7053" y="18775"/>
                </a:lnTo>
                <a:cubicBezTo>
                  <a:pt x="7383" y="19107"/>
                  <a:pt x="7816" y="19272"/>
                  <a:pt x="8249" y="19272"/>
                </a:cubicBezTo>
                <a:cubicBezTo>
                  <a:pt x="8682" y="19272"/>
                  <a:pt x="9116" y="19107"/>
                  <a:pt x="9447" y="18775"/>
                </a:cubicBezTo>
                <a:lnTo>
                  <a:pt x="16442" y="11783"/>
                </a:lnTo>
                <a:lnTo>
                  <a:pt x="15244" y="10585"/>
                </a:lnTo>
                <a:cubicBezTo>
                  <a:pt x="15030" y="10362"/>
                  <a:pt x="15033" y="10010"/>
                  <a:pt x="15250" y="9793"/>
                </a:cubicBezTo>
                <a:cubicBezTo>
                  <a:pt x="15361" y="9683"/>
                  <a:pt x="15506" y="9628"/>
                  <a:pt x="15650" y="9628"/>
                </a:cubicBezTo>
                <a:cubicBezTo>
                  <a:pt x="15792" y="9628"/>
                  <a:pt x="15933" y="9681"/>
                  <a:pt x="16042" y="9787"/>
                </a:cubicBezTo>
                <a:lnTo>
                  <a:pt x="17240" y="10982"/>
                </a:lnTo>
                <a:lnTo>
                  <a:pt x="17641" y="10585"/>
                </a:lnTo>
                <a:cubicBezTo>
                  <a:pt x="19923" y="8299"/>
                  <a:pt x="20025" y="4677"/>
                  <a:pt x="17999" y="2240"/>
                </a:cubicBezTo>
                <a:lnTo>
                  <a:pt x="19237" y="1003"/>
                </a:lnTo>
                <a:cubicBezTo>
                  <a:pt x="19456" y="783"/>
                  <a:pt x="19456" y="425"/>
                  <a:pt x="19237" y="205"/>
                </a:cubicBezTo>
                <a:cubicBezTo>
                  <a:pt x="19127" y="95"/>
                  <a:pt x="18982" y="40"/>
                  <a:pt x="18838" y="40"/>
                </a:cubicBezTo>
                <a:cubicBezTo>
                  <a:pt x="18693" y="40"/>
                  <a:pt x="18548" y="95"/>
                  <a:pt x="18439" y="205"/>
                </a:cubicBezTo>
                <a:lnTo>
                  <a:pt x="17198" y="1443"/>
                </a:lnTo>
                <a:cubicBezTo>
                  <a:pt x="16045" y="483"/>
                  <a:pt x="14625" y="0"/>
                  <a:pt x="13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Tree>
    <p:extLst>
      <p:ext uri="{BB962C8B-B14F-4D97-AF65-F5344CB8AC3E}">
        <p14:creationId xmlns:p14="http://schemas.microsoft.com/office/powerpoint/2010/main" val="7465947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Зал засідань">
  <a:themeElements>
    <a:clrScheme name="Зал засідань">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Зал засідань">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Зал засідань">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911</TotalTime>
  <Words>923</Words>
  <Application>Microsoft Office PowerPoint</Application>
  <PresentationFormat>Екран (16:9)</PresentationFormat>
  <Paragraphs>248</Paragraphs>
  <Slides>17</Slides>
  <Notes>5</Notes>
  <HiddenSlides>0</HiddenSlides>
  <MMClips>0</MMClips>
  <ScaleCrop>false</ScaleCrop>
  <HeadingPairs>
    <vt:vector size="6" baseType="variant">
      <vt:variant>
        <vt:lpstr>Використані шрифти</vt:lpstr>
      </vt:variant>
      <vt:variant>
        <vt:i4>11</vt:i4>
      </vt:variant>
      <vt:variant>
        <vt:lpstr>Тема</vt:lpstr>
      </vt:variant>
      <vt:variant>
        <vt:i4>1</vt:i4>
      </vt:variant>
      <vt:variant>
        <vt:lpstr>Заголовки слайдів</vt:lpstr>
      </vt:variant>
      <vt:variant>
        <vt:i4>17</vt:i4>
      </vt:variant>
    </vt:vector>
  </HeadingPairs>
  <TitlesOfParts>
    <vt:vector size="29" baseType="lpstr">
      <vt:lpstr>Microsoft YaHei</vt:lpstr>
      <vt:lpstr>Arial Black</vt:lpstr>
      <vt:lpstr>SolidWorks GDT</vt:lpstr>
      <vt:lpstr>Arial</vt:lpstr>
      <vt:lpstr>Times New Roman</vt:lpstr>
      <vt:lpstr>Montserrat</vt:lpstr>
      <vt:lpstr>Montserrat Medium</vt:lpstr>
      <vt:lpstr>Century Gothic</vt:lpstr>
      <vt:lpstr>Wingdings 3</vt:lpstr>
      <vt:lpstr>Fira Sans Extra Condensed</vt:lpstr>
      <vt:lpstr>Calibri</vt:lpstr>
      <vt:lpstr>Зал засідань</vt:lpstr>
      <vt:lpstr>КНП «Хустський центр первинної медико-санітарної допомоги» Хустської міської ради Закарпатської області</vt:lpstr>
      <vt:lpstr>  КНП «Хустський        ЦПМСД»  Хустської  міської ради</vt:lpstr>
      <vt:lpstr>Мета</vt:lpstr>
      <vt:lpstr> Доцільність утворення управління або проблематика існуючої системи</vt:lpstr>
      <vt:lpstr> Керівний склад Центру ПМСД</vt:lpstr>
      <vt:lpstr>Керівний склад Центру ПМСД</vt:lpstr>
      <vt:lpstr>Презентація PowerPoint</vt:lpstr>
      <vt:lpstr>Презентація PowerPoint</vt:lpstr>
      <vt:lpstr>                                      Бюджет   2024 рік</vt:lpstr>
      <vt:lpstr> Бюджет  2025 рік</vt:lpstr>
      <vt:lpstr>ЧОМУ Ми ЗМОЖЕМО         </vt:lpstr>
      <vt:lpstr>Висновки   1. За 2025 рік звільнилося за власним бажанням 21 особа,а саме:  лікарі -3 особи Середній мед.персонал- 18 осіб 2. В порівнянні за 2024 року  та 2025 рік середня заробітна плата зросла: лікарі на 2336,69грн, середній медичний персонал на 1500,42грн.  3. За рахунок економії фонду заробітної плати виплачено премію до дня медичного працівника  всім медичним працівникам закладу в розмірі посадового окладу та в грудні виплачено премію за підсумками роботи за рік ,а також матеріальну допомогу молодшому медичному персоналу в розмірі посадового окладу. 4. Постійно покращується матеріально- технічна база(закуплено аналізатор імунофлюорисцентний,офісні столи та стільці ,медичні ширми ,глюкометри ,пульсоксиметри ноутбуки) 5. Проведено капітальний ремонт покрівлі амбулаторії с.Нанково   6. Всі медичні працівники систематично удосконалюються знаннями безперервного професійного розвитку для підвищення рівня кваліфікації</vt:lpstr>
      <vt:lpstr>Індикатори якості надання медичної допомоги  2025</vt:lpstr>
      <vt:lpstr>Презентація PowerPoint</vt:lpstr>
      <vt:lpstr>Презентація PowerPoint</vt:lpstr>
      <vt:lpstr>Презентація PowerPoint</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Управління (Центр) надання адміністративних послуг</dc:title>
  <dc:creator>Admin</dc:creator>
  <cp:lastModifiedBy>User1</cp:lastModifiedBy>
  <cp:revision>289</cp:revision>
  <cp:lastPrinted>2026-02-19T12:24:51Z</cp:lastPrinted>
  <dcterms:modified xsi:type="dcterms:W3CDTF">2026-02-19T13:56:14Z</dcterms:modified>
</cp:coreProperties>
</file>