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8A236EB6-6338-4B4F-B491-0B0454A77AFD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8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</a:t>
            </a:r>
            <a:r>
              <a:rPr lang="uk-UA" baseline="0" dirty="0"/>
              <a:t>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Питома вага задекларованого населення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AF-427A-8998-8C901CA327DB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8F-41FC-ACB5-4F3A88ED23B3}"/>
              </c:ext>
            </c:extLst>
          </c:dPt>
          <c:dLbls>
            <c:dLbl>
              <c:idx val="0"/>
              <c:layout>
                <c:manualLayout>
                  <c:x val="-0.14798165606397384"/>
                  <c:y val="-0.17493590862840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AF-427A-8998-8C901CA32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задекларованих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0.80400000000000005</c:v>
                </c:pt>
                <c:pt idx="1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F-41FC-ACB5-4F3A88ED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37-486C-9FBF-81EE98E689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37-486C-9FBF-81EE98E689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37-486C-9FBF-81EE98E689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D37-486C-9FBF-81EE98E689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D37-486C-9FBF-81EE98E689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D37-486C-9FBF-81EE98E689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 formatCode="0.00%">
                  <c:v>1</c:v>
                </c:pt>
                <c:pt idx="1">
                  <c:v>1</c:v>
                </c:pt>
                <c:pt idx="2" formatCode="0.00%">
                  <c:v>0.81799999999999995</c:v>
                </c:pt>
                <c:pt idx="3">
                  <c:v>1</c:v>
                </c:pt>
                <c:pt idx="4">
                  <c:v>1</c:v>
                </c:pt>
                <c:pt idx="5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37-486C-9FBF-81EE98E68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</a:t>
            </a:r>
            <a:r>
              <a:rPr lang="uk-UA" baseline="0" dirty="0"/>
              <a:t> вага задекларованого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BA5-42FE-A140-8B4CFE29C7D1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A5-42FE-A140-8B4CFE29C7D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A5-42FE-A140-8B4CFE29C7D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A5-42FE-A140-8B4CFE29C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0.40799999999999997</c:v>
                </c:pt>
                <c:pt idx="1">
                  <c:v>0.59199999999999997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5-42FE-A140-8B4CFE29C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layout>
        <c:manualLayout>
          <c:xMode val="edge"/>
          <c:yMode val="edge"/>
          <c:x val="0.28833817646807708"/>
          <c:y val="4.095445919091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0866079926227E-2"/>
          <c:y val="0.2714527412697948"/>
          <c:w val="0.84333964538800554"/>
          <c:h val="0.60472499487749909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A7-4295-933D-4CF232E8A5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A7-4295-933D-4CF232E8A5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A7-4295-933D-4CF232E8A5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A7-4295-933D-4CF232E8A5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A7-4295-933D-4CF232E8A5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5A7-4295-933D-4CF232E8A5ED}"/>
              </c:ext>
            </c:extLst>
          </c:dPt>
          <c:dLbls>
            <c:dLbl>
              <c:idx val="2"/>
              <c:layout>
                <c:manualLayout>
                  <c:x val="-0.18785124752056154"/>
                  <c:y val="-0.17908205070415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A7-4295-933D-4CF232E8A5ED}"/>
                </c:ext>
              </c:extLst>
            </c:dLbl>
            <c:dLbl>
              <c:idx val="3"/>
              <c:layout>
                <c:manualLayout>
                  <c:x val="2.8729619601979102E-3"/>
                  <c:y val="-5.50323191955299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A7-4295-933D-4CF232E8A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 formatCode="0.00%">
                  <c:v>1</c:v>
                </c:pt>
                <c:pt idx="1">
                  <c:v>1</c:v>
                </c:pt>
                <c:pt idx="2">
                  <c:v>1</c:v>
                </c:pt>
                <c:pt idx="3" formatCode="0.00%">
                  <c:v>1</c:v>
                </c:pt>
                <c:pt idx="4" formatCode="0.00%">
                  <c:v>1</c:v>
                </c:pt>
                <c:pt idx="5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A7-4295-933D-4CF232E8A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C1-4816-B6AF-9C7E855C3B0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91-44DC-A637-E5654F57CCFF}"/>
              </c:ext>
            </c:extLst>
          </c:dPt>
          <c:dLbls>
            <c:dLbl>
              <c:idx val="0"/>
              <c:layout>
                <c:manualLayout>
                  <c:x val="-5.3367961786445782E-2"/>
                  <c:y val="0.11994971327046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C1-4816-B6AF-9C7E855C3B0D}"/>
                </c:ext>
              </c:extLst>
            </c:dLbl>
            <c:dLbl>
              <c:idx val="1"/>
              <c:layout>
                <c:manualLayout>
                  <c:x val="0.16965246385011359"/>
                  <c:y val="-0.11325882859945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91-44DC-A637-E5654F57C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0.60599999999999998</c:v>
                </c:pt>
                <c:pt idx="1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1-44DC-A637-E5654F57C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95837755901461"/>
          <c:y val="0.17070406347920963"/>
          <c:w val="0.76197470033638126"/>
          <c:h val="0.59060348426187848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E3-4987-AB0E-8AE1CFFC97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E3-4987-AB0E-8AE1CFFC97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E3-4987-AB0E-8AE1CFFC97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E3-4987-AB0E-8AE1CFFC97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BE3-4987-AB0E-8AE1CFFC97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BE3-4987-AB0E-8AE1CFFC97DF}"/>
              </c:ext>
            </c:extLst>
          </c:dPt>
          <c:dLbls>
            <c:dLbl>
              <c:idx val="0"/>
              <c:layout>
                <c:manualLayout>
                  <c:x val="7.7113393082615611E-2"/>
                  <c:y val="-2.698229203804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99570473677975"/>
                      <c:h val="0.12869692224728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BE3-4987-AB0E-8AE1CFFC97DF}"/>
                </c:ext>
              </c:extLst>
            </c:dLbl>
            <c:dLbl>
              <c:idx val="1"/>
              <c:layout>
                <c:manualLayout>
                  <c:x val="-0.15498748522787462"/>
                  <c:y val="-7.7031605236425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E3-4987-AB0E-8AE1CFFC97DF}"/>
                </c:ext>
              </c:extLst>
            </c:dLbl>
            <c:dLbl>
              <c:idx val="3"/>
              <c:layout>
                <c:manualLayout>
                  <c:x val="-1.953243306908703E-2"/>
                  <c:y val="-1.3323297507735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E3-4987-AB0E-8AE1CFFC97DF}"/>
                </c:ext>
              </c:extLst>
            </c:dLbl>
            <c:dLbl>
              <c:idx val="4"/>
              <c:layout>
                <c:manualLayout>
                  <c:x val="5.0283127249292072E-4"/>
                  <c:y val="-0.148151449297432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E3-4987-AB0E-8AE1CFFC9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0.97099999999999997</c:v>
                </c:pt>
                <c:pt idx="3" formatCode="0.00%">
                  <c:v>1</c:v>
                </c:pt>
                <c:pt idx="4" formatCode="0.00%">
                  <c:v>1</c:v>
                </c:pt>
                <c:pt idx="5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E3-4987-AB0E-8AE1CFFC9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</a:t>
            </a:r>
            <a:r>
              <a:rPr lang="uk-UA" baseline="0" dirty="0"/>
              <a:t>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E0-4584-9660-77FD99EA33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E0-4584-9660-77FD99EA33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2-45EB-A2D4-2CC61F95A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FE-4559-8CA2-A536BBD527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FE-4559-8CA2-A536BBD527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FE-4559-8CA2-A536BBD527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FE-4559-8CA2-A536BBD527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FE-4559-8CA2-A536BBD527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FE-4559-8CA2-A536BBD527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 formatCode="0.00%">
                  <c:v>0.35699999999999998</c:v>
                </c:pt>
                <c:pt idx="1">
                  <c:v>0.35699999999999998</c:v>
                </c:pt>
                <c:pt idx="2">
                  <c:v>0</c:v>
                </c:pt>
                <c:pt idx="3" formatCode="0.00%">
                  <c:v>0.17499999999999999</c:v>
                </c:pt>
                <c:pt idx="4">
                  <c:v>0.1</c:v>
                </c:pt>
                <c:pt idx="5" formatCode="0.0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FE-4559-8CA2-A536BBD52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E0-4365-A6B1-7D2E2638E1FF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DD-497B-B44F-E166C80796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0.90600000000000003</c:v>
                </c:pt>
                <c:pt idx="1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D-497B-B44F-E166C8079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12-465E-9589-90650910BF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12-465E-9589-90650910BF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B12-465E-9589-90650910BF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B12-465E-9589-90650910BF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B12-465E-9589-90650910BF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B12-465E-9589-90650910B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12-465E-9589-90650910B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</a:t>
            </a:r>
            <a:r>
              <a:rPr lang="uk-UA" baseline="0" dirty="0"/>
              <a:t>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69-4DFC-A03F-80A6E9494B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69-4DFC-A03F-80A6E9494B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7-42A1-94DE-A7F9246D7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15712930824761"/>
          <c:y val="0.17135413353799425"/>
          <c:w val="0.79568574138350479"/>
          <c:h val="0.55957872094841143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F5-462C-BB97-3CBB7BDE1F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F5-462C-BB97-3CBB7BDE1F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F5-462C-BB97-3CBB7BDE1F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F5-462C-BB97-3CBB7BDE1F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9F5-462C-BB97-3CBB7BDE1F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9F5-462C-BB97-3CBB7BDE1F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0.98</c:v>
                </c:pt>
                <c:pt idx="1">
                  <c:v>0.98299999999999998</c:v>
                </c:pt>
                <c:pt idx="2">
                  <c:v>0.87</c:v>
                </c:pt>
                <c:pt idx="3">
                  <c:v>1</c:v>
                </c:pt>
                <c:pt idx="4">
                  <c:v>0.997</c:v>
                </c:pt>
                <c:pt idx="5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F5-462C-BB97-3CBB7BDE1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F3-4ED9-AD5C-01A107E08C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F3-4ED9-AD5C-01A107E08C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4F3-4ED9-AD5C-01A107E08C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4F3-4ED9-AD5C-01A107E08C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4F3-4ED9-AD5C-01A107E08C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4F3-4ED9-AD5C-01A107E08C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F3-4ED9-AD5C-01A107E08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</a:t>
            </a:r>
            <a:r>
              <a:rPr lang="uk-UA" baseline="0" dirty="0"/>
              <a:t>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90-49CC-813F-50896C8AB956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89-4C47-A0FB-ECF49E8C7E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0.96799999999999997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9-4C47-A0FB-ECF49E8C7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layout>
        <c:manualLayout>
          <c:xMode val="edge"/>
          <c:yMode val="edge"/>
          <c:x val="0.37917608932801944"/>
          <c:y val="1.858736059479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43-45E5-B4C1-6DA3994050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43-45E5-B4C1-6DA3994050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43-45E5-B4C1-6DA3994050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E43-45E5-B4C1-6DA3994050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E43-45E5-B4C1-6DA3994050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E43-45E5-B4C1-6DA3994050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43-45E5-B4C1-6DA399405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</a:t>
            </a:r>
            <a:r>
              <a:rPr lang="uk-UA" baseline="0" dirty="0"/>
              <a:t> вага задекларованого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1D-4C3A-9569-B82AEEF1D338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69-4927-B262-262478C55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0.65400000000000003</c:v>
                </c:pt>
                <c:pt idx="1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9-4927-B262-262478C55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0D-410B-9ADF-C3D61FC779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0D-410B-9ADF-C3D61FC779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0D-410B-9ADF-C3D61FC779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90D-410B-9ADF-C3D61FC779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90D-410B-9ADF-C3D61FC779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90D-410B-9ADF-C3D61FC779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Аркуш1!$A$2:$A$8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Аркуш1!$B$2:$B$8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0D-410B-9ADF-C3D61FC77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8B-4CDC-81B5-C602D255A459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55-41BE-8861-1B51BB26A1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5-41BE-8861-1B51BB26A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01645344715583"/>
          <c:y val="0.87510314880902662"/>
          <c:w val="0.52550121168796882"/>
          <c:h val="0.11876465751215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3C-4D1D-B7FA-CCBB649E21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3C-4D1D-B7FA-CCBB649E21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3C-4D1D-B7FA-CCBB649E21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3C-4D1D-B7FA-CCBB649E21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43C-4D1D-B7FA-CCBB649E21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43C-4D1D-B7FA-CCBB649E21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3C-4D1D-B7FA-CCBB649E2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EE-4254-99FF-AF699345835B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36B-4196-A37A-DB0251B6B1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0.88900000000000001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B-4196-A37A-DB0251B6B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25722746501862E-2"/>
          <c:y val="0.15921933085501858"/>
          <c:w val="0.96833963122355993"/>
          <c:h val="0.70279776366244184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1B-4251-B79A-73DEB07AC4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1B-4251-B79A-73DEB07AC4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1B-4251-B79A-73DEB07AC4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1B-4251-B79A-73DEB07AC4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B1B-4251-B79A-73DEB07AC4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B1B-4251-B79A-73DEB07AC4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0.91700000000000004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1B-4251-B79A-73DEB07AC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1D3-4E7E-A1DA-68D979DAFDD5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66-465D-8EAB-ED87206058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0.97399999999999998</c:v>
                </c:pt>
                <c:pt idx="1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6-465D-8EAB-ED8720605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</a:t>
            </a:r>
            <a:r>
              <a:rPr lang="uk-UA" baseline="0" dirty="0"/>
              <a:t> вага задекларованого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437847340928097"/>
          <c:w val="0.93125000000000002"/>
          <c:h val="0.76562152659071903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67-415B-BBCD-4EC8D48EB88B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667-415B-BBCD-4EC8D48EB88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667-415B-BBCD-4EC8D48EB88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667-415B-BBCD-4EC8D48EB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0.79200000000000004</c:v>
                </c:pt>
                <c:pt idx="1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7-415B-BBCD-4EC8D48EB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C0-4C7C-83C2-710059BED3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C0-4C7C-83C2-710059BED3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C0-4C7C-83C2-710059BED3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C0-4C7C-83C2-710059BED3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C0-4C7C-83C2-710059BED3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9C0-4C7C-83C2-710059BED3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0.58799999999999997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C0-4C7C-83C2-710059BED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51-41FA-B26D-8875EFA4C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51-41FA-B26D-8875EFA4CC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3-4A93-A934-AB192FB23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27450170574815E-2"/>
          <c:y val="0.15178448210069753"/>
          <c:w val="0.96833963122355993"/>
          <c:h val="0.70279776366244184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10-4193-A8CB-EB993052D9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10-4193-A8CB-EB993052D9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10-4193-A8CB-EB993052D9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10-4193-A8CB-EB993052D9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310-4193-A8CB-EB993052D9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310-4193-A8CB-EB993052D9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10-4193-A8CB-EB993052D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8F-4BBF-9955-6B304C071A94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81-4FA0-B49F-9F2968F24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0.89600000000000002</c:v>
                </c:pt>
                <c:pt idx="1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1-4FA0-B49F-9F2968F24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3C-48F1-846D-91CE5BD77A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3C-48F1-846D-91CE5BD77A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3C-48F1-846D-91CE5BD77A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3C-48F1-846D-91CE5BD77A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E3C-48F1-846D-91CE5BD77A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E3C-48F1-846D-91CE5BD77A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3C-48F1-846D-91CE5BD77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45-40EE-8954-96B72956BC40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56-4E9B-B4AC-B985164361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0.84099999999999997</c:v>
                </c:pt>
                <c:pt idx="1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6-4E9B-B4AC-B98516436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C9-4E09-8BB4-4F88EBD25C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C9-4E09-8BB4-4F88EBD25C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C9-4E09-8BB4-4F88EBD25C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8C9-4E09-8BB4-4F88EBD25C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8C9-4E09-8BB4-4F88EBD25C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8C9-4E09-8BB4-4F88EBD25C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C9-4E09-8BB4-4F88EBD25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</a:t>
            </a:r>
            <a:r>
              <a:rPr lang="uk-UA" baseline="0" dirty="0"/>
              <a:t>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74-4C1C-87CA-7B67A5A9D7AB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71-4559-A1A5-1D0F92697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0.68300000000000005</c:v>
                </c:pt>
                <c:pt idx="1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1-4559-A1A5-1D0F92697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A6-4E78-A9E0-6F28EBE667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A6-4E78-A9E0-6F28EBE667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A6-4E78-A9E0-6F28EBE667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A6-4E78-A9E0-6F28EBE667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9A6-4E78-A9E0-6F28EBE667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9A6-4E78-A9E0-6F28EBE667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9-4C05-8582-47A66F20C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13-4DDB-856D-3345440252B9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C4-461D-9FE3-C1927E0ECA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0.65300000000000002</c:v>
                </c:pt>
                <c:pt idx="1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4-461D-9FE3-C1927E0EC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03-43DD-8B45-492795DF17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03-43DD-8B45-492795DF17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03-43DD-8B45-492795DF17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403-43DD-8B45-492795DF17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403-43DD-8B45-492795DF17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403-43DD-8B45-492795DF17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 formatCode="0%">
                  <c:v>1</c:v>
                </c:pt>
                <c:pt idx="1">
                  <c:v>1</c:v>
                </c:pt>
                <c:pt idx="2" formatCode="0%">
                  <c:v>0.61099999999999999</c:v>
                </c:pt>
                <c:pt idx="3" formatCode="0%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03-43DD-8B45-492795DF1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11-42F4-A2A8-386FA327D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11-42F4-A2A8-386FA327D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11-42F4-A2A8-386FA327D9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F11-42F4-A2A8-386FA327D9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F11-42F4-A2A8-386FA327D9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F11-42F4-A2A8-386FA327D9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 formatCode="0%">
                  <c:v>0.8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F11-42F4-A2A8-386FA327D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EC-4C81-AC56-CBF1971E3FB8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EC-4C81-AC56-CBF1971E3FB8}"/>
              </c:ext>
            </c:extLst>
          </c:dPt>
          <c:dLbls>
            <c:dLbl>
              <c:idx val="0"/>
              <c:layout>
                <c:manualLayout>
                  <c:x val="-8.6909814711824095E-3"/>
                  <c:y val="-0.2921814191329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EC-4C81-AC56-CBF1971E3FB8}"/>
                </c:ext>
              </c:extLst>
            </c:dLbl>
            <c:dLbl>
              <c:idx val="1"/>
              <c:layout>
                <c:manualLayout>
                  <c:x val="0.10586760530398384"/>
                  <c:y val="-1.940272258287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C-4C81-AC56-CBF1971E3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0.745</c:v>
                </c:pt>
                <c:pt idx="1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EC-4C81-AC56-CBF1971E3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68590468286235"/>
          <c:y val="0.24663787687001271"/>
          <c:w val="0.68644913665011242"/>
          <c:h val="0.5131495512742188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62-4904-BD14-F3138B62C3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62-4904-BD14-F3138B62C3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62-4904-BD14-F3138B62C3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E62-4904-BD14-F3138B62C3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E62-4904-BD14-F3138B62C3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E62-4904-BD14-F3138B62C3FF}"/>
              </c:ext>
            </c:extLst>
          </c:dPt>
          <c:dLbls>
            <c:dLbl>
              <c:idx val="0"/>
              <c:layout>
                <c:manualLayout>
                  <c:x val="-3.3848864788297043E-3"/>
                  <c:y val="-7.59887880129872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2-4904-BD14-F3138B62C3FF}"/>
                </c:ext>
              </c:extLst>
            </c:dLbl>
            <c:dLbl>
              <c:idx val="1"/>
              <c:layout>
                <c:manualLayout>
                  <c:x val="-9.0523048016345781E-2"/>
                  <c:y val="2.29243021846858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2-4904-BD14-F3138B62C3FF}"/>
                </c:ext>
              </c:extLst>
            </c:dLbl>
            <c:dLbl>
              <c:idx val="2"/>
              <c:layout>
                <c:manualLayout>
                  <c:x val="1.3867508132124355E-2"/>
                  <c:y val="5.09552356009564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2-4904-BD14-F3138B62C3FF}"/>
                </c:ext>
              </c:extLst>
            </c:dLbl>
            <c:dLbl>
              <c:idx val="4"/>
              <c:layout>
                <c:manualLayout>
                  <c:x val="-2.4090437254560743E-2"/>
                  <c:y val="-3.21596066145700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62-4904-BD14-F3138B62C3FF}"/>
                </c:ext>
              </c:extLst>
            </c:dLbl>
            <c:dLbl>
              <c:idx val="5"/>
              <c:layout>
                <c:manualLayout>
                  <c:x val="0.11855183080800398"/>
                  <c:y val="-3.2326704629146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62-4904-BD14-F3138B62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 formatCode="0%">
                  <c:v>1</c:v>
                </c:pt>
                <c:pt idx="3">
                  <c:v>0.94199999999999995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62-4904-BD14-F3138B62C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</a:t>
            </a:r>
            <a:r>
              <a:rPr lang="uk-UA" baseline="0" dirty="0"/>
              <a:t> вага задекларованого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11-4554-8E87-74ADC7DBAB3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65-4C49-8FEA-1811541594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0.85099999999999998</c:v>
                </c:pt>
                <c:pt idx="1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5-4C49-8FEA-181154159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layout>
        <c:manualLayout>
          <c:xMode val="edge"/>
          <c:yMode val="edge"/>
          <c:x val="0.35375017156631466"/>
          <c:y val="2.3225815890603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D3-4835-9F40-67B5883AB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D3-4835-9F40-67B5883AB1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AD3-4835-9F40-67B5883AB1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AD3-4835-9F40-67B5883AB1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AD3-4835-9F40-67B5883AB1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AD3-4835-9F40-67B5883AB1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0.00%">
                  <c:v>0.33300000000000002</c:v>
                </c:pt>
                <c:pt idx="4" formatCode="0.00%">
                  <c:v>1</c:v>
                </c:pt>
                <c:pt idx="5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D3-4835-9F40-67B5883AB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</a:t>
            </a:r>
            <a:r>
              <a:rPr lang="uk-UA" baseline="0" dirty="0"/>
              <a:t> населення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76-4CAF-844E-C27D72411335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EA-48EC-BFC7-18BFC3EE52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76-4CAF-844E-C27D724113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76-4CAF-844E-C27D724113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0.84499999999999997</c:v>
                </c:pt>
                <c:pt idx="1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A-48EC-BFC7-18BFC3EE5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Вакцинація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34-49E6-85BC-B5BB7A49B3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34-49E6-85BC-B5BB7A49B3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34-49E6-85BC-B5BB7A49B3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34-49E6-85BC-B5BB7A49B3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234-49E6-85BC-B5BB7A49B3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234-49E6-85BC-B5BB7A49B3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Аркуш1!$A$2:$A$7</c:f>
              <c:strCache>
                <c:ptCount val="6"/>
                <c:pt idx="0">
                  <c:v>ІПВ до 1 р.</c:v>
                </c:pt>
                <c:pt idx="1">
                  <c:v>АКДП до 1р.</c:v>
                </c:pt>
                <c:pt idx="2">
                  <c:v> АДП 6р.</c:v>
                </c:pt>
                <c:pt idx="3">
                  <c:v> АДП -м 16р.</c:v>
                </c:pt>
                <c:pt idx="4">
                  <c:v> КПК -1р </c:v>
                </c:pt>
                <c:pt idx="5">
                  <c:v> КПК-2  6р.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0.75</c:v>
                </c:pt>
                <c:pt idx="3">
                  <c:v>1</c:v>
                </c:pt>
                <c:pt idx="4" formatCode="0.00%">
                  <c:v>1</c:v>
                </c:pt>
                <c:pt idx="5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34-49E6-85BC-B5BB7A49B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Питома вага задекларованого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E9-46AD-AC5C-3D21B819C8B2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B0-4D2E-A12D-45B6F82246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% задкларованих</c:v>
                </c:pt>
                <c:pt idx="1">
                  <c:v>% незадекларованих</c:v>
                </c:pt>
              </c:strCache>
            </c:strRef>
          </c:cat>
          <c:val>
            <c:numRef>
              <c:f>Аркуш1!$B$2:$B$3</c:f>
              <c:numCache>
                <c:formatCode>0.00%</c:formatCode>
                <c:ptCount val="2"/>
                <c:pt idx="0">
                  <c:v>0.877</c:v>
                </c:pt>
                <c:pt idx="1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0-4D2E-A12D-45B6F8224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49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62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96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08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055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73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826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11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6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16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260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9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85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0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81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85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C2AD8E-2A7E-4A2D-9565-10D913B3B7B9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5C239DA-F3F7-4E17-BB8F-A6D7CF64DB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18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123A6-69D8-96BE-334C-775DD1A07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3480940"/>
          </a:xfrm>
        </p:spPr>
        <p:txBody>
          <a:bodyPr/>
          <a:lstStyle/>
          <a:p>
            <a:r>
              <a:rPr lang="uk-UA" dirty="0"/>
              <a:t>КНП «Хустський центр первинної медико-санітарної допомоги» Хустської міської ради Закарпатської області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0363A-0951-F3A6-EBD9-00FD80623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47" y="1161399"/>
            <a:ext cx="1830265" cy="42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8AECC-C818-BDEA-BFF2-04B80516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Кошельово</a:t>
            </a:r>
            <a:r>
              <a:rPr lang="uk-UA" dirty="0"/>
              <a:t>                  2025</a:t>
            </a:r>
            <a:br>
              <a:rPr lang="uk-UA" dirty="0"/>
            </a:br>
            <a:r>
              <a:rPr lang="uk-UA" sz="2000" dirty="0"/>
              <a:t>населення – 2878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973297A6-67E8-45D8-89C3-E11937BCA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901875"/>
              </p:ext>
            </p:extLst>
          </p:nvPr>
        </p:nvGraphicFramePr>
        <p:xfrm>
          <a:off x="316251" y="2318686"/>
          <a:ext cx="3311369" cy="387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3A77C66D-65AC-6484-A26B-AC48FEE2B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454679"/>
              </p:ext>
            </p:extLst>
          </p:nvPr>
        </p:nvGraphicFramePr>
        <p:xfrm>
          <a:off x="4380355" y="2318686"/>
          <a:ext cx="3431289" cy="453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292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A784D-5A05-B4EB-6D78-F8E77172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Крайниково</a:t>
            </a:r>
            <a:r>
              <a:rPr lang="uk-UA" dirty="0"/>
              <a:t>                 2025</a:t>
            </a:r>
            <a:br>
              <a:rPr lang="uk-UA" dirty="0"/>
            </a:br>
            <a:r>
              <a:rPr lang="uk-UA" sz="2000" dirty="0"/>
              <a:t>населення – 1357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D1D5443-B495-83E7-64BF-C3BA2F970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392149"/>
              </p:ext>
            </p:extLst>
          </p:nvPr>
        </p:nvGraphicFramePr>
        <p:xfrm>
          <a:off x="211319" y="2408628"/>
          <a:ext cx="3146477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Місце для вмісту 5">
            <a:extLst>
              <a:ext uri="{FF2B5EF4-FFF2-40B4-BE49-F238E27FC236}">
                <a16:creationId xmlns:a16="http://schemas.microsoft.com/office/drawing/2014/main" id="{604BB4BB-FBF3-D9EC-88AC-8999CFB5A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42609"/>
              </p:ext>
            </p:extLst>
          </p:nvPr>
        </p:nvGraphicFramePr>
        <p:xfrm>
          <a:off x="6545834" y="2284506"/>
          <a:ext cx="3782060" cy="455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24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A05FD-961C-68CE-5236-A350B261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Липовець                                          2025</a:t>
            </a:r>
            <a:br>
              <a:rPr lang="uk-UA" dirty="0"/>
            </a:br>
            <a:r>
              <a:rPr lang="uk-UA" sz="2000" dirty="0"/>
              <a:t>населення – 1486  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D9D72C94-EA79-2EEF-3AB1-553BCA588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417394"/>
              </p:ext>
            </p:extLst>
          </p:nvPr>
        </p:nvGraphicFramePr>
        <p:xfrm>
          <a:off x="241301" y="2198764"/>
          <a:ext cx="3221428" cy="406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Місце для вмісту 5">
            <a:extLst>
              <a:ext uri="{FF2B5EF4-FFF2-40B4-BE49-F238E27FC236}">
                <a16:creationId xmlns:a16="http://schemas.microsoft.com/office/drawing/2014/main" id="{235EF05F-EFC2-FC99-FD2C-BF6E67B4E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605183"/>
              </p:ext>
            </p:extLst>
          </p:nvPr>
        </p:nvGraphicFramePr>
        <p:xfrm>
          <a:off x="7196683" y="2308492"/>
          <a:ext cx="4000145" cy="445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627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6EF8F-77D2-95C4-2A7A-AC8AC547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95357" cy="706964"/>
          </a:xfrm>
        </p:spPr>
        <p:txBody>
          <a:bodyPr/>
          <a:lstStyle/>
          <a:p>
            <a:r>
              <a:rPr lang="uk-UA" dirty="0" err="1"/>
              <a:t>Липча</a:t>
            </a:r>
            <a:r>
              <a:rPr lang="uk-UA" dirty="0"/>
              <a:t> 													2025 </a:t>
            </a:r>
            <a:br>
              <a:rPr lang="uk-UA" dirty="0"/>
            </a:br>
            <a:r>
              <a:rPr lang="uk-UA" sz="2000" dirty="0"/>
              <a:t>населення – 4518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B46C3861-ACDA-DC44-BF44-1C1FCDF9F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05365"/>
              </p:ext>
            </p:extLst>
          </p:nvPr>
        </p:nvGraphicFramePr>
        <p:xfrm>
          <a:off x="0" y="2273716"/>
          <a:ext cx="3341349" cy="41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Місце для вмісту 5">
            <a:extLst>
              <a:ext uri="{FF2B5EF4-FFF2-40B4-BE49-F238E27FC236}">
                <a16:creationId xmlns:a16="http://schemas.microsoft.com/office/drawing/2014/main" id="{960F8250-D475-4A3B-4D4E-DDC8B0B05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360447"/>
              </p:ext>
            </p:extLst>
          </p:nvPr>
        </p:nvGraphicFramePr>
        <p:xfrm>
          <a:off x="7032245" y="2165420"/>
          <a:ext cx="3987800" cy="458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18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B88C8-A1EE-256D-00F0-077B105E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29224" cy="706964"/>
          </a:xfrm>
        </p:spPr>
        <p:txBody>
          <a:bodyPr/>
          <a:lstStyle/>
          <a:p>
            <a:r>
              <a:rPr lang="uk-UA" dirty="0" err="1"/>
              <a:t>Нанково</a:t>
            </a:r>
            <a:r>
              <a:rPr lang="uk-UA" dirty="0"/>
              <a:t>												 2025</a:t>
            </a:r>
            <a:br>
              <a:rPr lang="uk-UA" dirty="0"/>
            </a:br>
            <a:r>
              <a:rPr lang="uk-UA" sz="2000" dirty="0"/>
              <a:t>населення – 2579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9CC57167-AC7C-4E9F-5422-6BC1B39D3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20871"/>
              </p:ext>
            </p:extLst>
          </p:nvPr>
        </p:nvGraphicFramePr>
        <p:xfrm>
          <a:off x="361222" y="2453598"/>
          <a:ext cx="3461270" cy="402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30086D94-DF94-1EB9-3A1F-D195CB4A4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267087"/>
              </p:ext>
            </p:extLst>
          </p:nvPr>
        </p:nvGraphicFramePr>
        <p:xfrm>
          <a:off x="7267060" y="2333676"/>
          <a:ext cx="3461271" cy="426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38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66365-AC7C-4E98-01CB-2C747390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95357" cy="706964"/>
          </a:xfrm>
        </p:spPr>
        <p:txBody>
          <a:bodyPr/>
          <a:lstStyle/>
          <a:p>
            <a:r>
              <a:rPr lang="uk-UA" dirty="0"/>
              <a:t>Н. Селище                                         2025</a:t>
            </a:r>
            <a:br>
              <a:rPr lang="uk-UA" dirty="0"/>
            </a:br>
            <a:r>
              <a:rPr lang="uk-UA" sz="2000" dirty="0"/>
              <a:t>населення – 3078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CC03E5A5-50DF-9559-C0E1-906DD208C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673068"/>
              </p:ext>
            </p:extLst>
          </p:nvPr>
        </p:nvGraphicFramePr>
        <p:xfrm>
          <a:off x="134912" y="2303698"/>
          <a:ext cx="3371330" cy="414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A356C101-7876-F52E-F567-8E873D461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070927"/>
              </p:ext>
            </p:extLst>
          </p:nvPr>
        </p:nvGraphicFramePr>
        <p:xfrm>
          <a:off x="7299838" y="2303698"/>
          <a:ext cx="3371331" cy="446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22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15613-A85F-8029-AD58-9085B6F9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Олександрівка                                2025</a:t>
            </a:r>
            <a:br>
              <a:rPr lang="uk-UA" dirty="0"/>
            </a:br>
            <a:r>
              <a:rPr lang="uk-UA" sz="2000" dirty="0"/>
              <a:t>населення – 2197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3BCD293-B1BD-37BA-21BD-7DF0278CF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47012"/>
              </p:ext>
            </p:extLst>
          </p:nvPr>
        </p:nvGraphicFramePr>
        <p:xfrm>
          <a:off x="166351" y="2273716"/>
          <a:ext cx="3566202" cy="411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Місце для вмісту 5">
            <a:extLst>
              <a:ext uri="{FF2B5EF4-FFF2-40B4-BE49-F238E27FC236}">
                <a16:creationId xmlns:a16="http://schemas.microsoft.com/office/drawing/2014/main" id="{B55775F8-6EB6-D005-3D55-A9EB15D41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18661"/>
              </p:ext>
            </p:extLst>
          </p:nvPr>
        </p:nvGraphicFramePr>
        <p:xfrm>
          <a:off x="6967961" y="2273716"/>
          <a:ext cx="3566202" cy="458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71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D71BE-5E44-F83D-A18E-78932B53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Рокосово</a:t>
            </a:r>
            <a:r>
              <a:rPr lang="uk-UA" dirty="0"/>
              <a:t>                                       2025</a:t>
            </a:r>
            <a:br>
              <a:rPr lang="uk-UA" dirty="0"/>
            </a:br>
            <a:r>
              <a:rPr lang="uk-UA" sz="2000" dirty="0"/>
              <a:t>населення – 5107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17072240-D770-EC2A-DD4A-5A937FEF1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319796"/>
              </p:ext>
            </p:extLst>
          </p:nvPr>
        </p:nvGraphicFramePr>
        <p:xfrm>
          <a:off x="0" y="2528548"/>
          <a:ext cx="3521231" cy="4112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75ACAC28-D4C5-CDE9-2054-D02001801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334087"/>
              </p:ext>
            </p:extLst>
          </p:nvPr>
        </p:nvGraphicFramePr>
        <p:xfrm>
          <a:off x="6639672" y="2247481"/>
          <a:ext cx="3711336" cy="467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12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EF5B4-DEDB-C266-0A12-CDF2A7A7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Сокирниця</a:t>
            </a:r>
            <a:r>
              <a:rPr lang="uk-UA" dirty="0"/>
              <a:t>                                  2025</a:t>
            </a:r>
            <a:br>
              <a:rPr lang="uk-UA" dirty="0"/>
            </a:br>
            <a:r>
              <a:rPr lang="uk-UA" sz="2000" dirty="0"/>
              <a:t>населення – 5009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9B13D8BA-BCEB-B08F-7C86-856B6045D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20845"/>
              </p:ext>
            </p:extLst>
          </p:nvPr>
        </p:nvGraphicFramePr>
        <p:xfrm>
          <a:off x="0" y="2603500"/>
          <a:ext cx="3341349" cy="414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D574DE4E-5386-A0E5-D1CC-782643BFD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201596"/>
              </p:ext>
            </p:extLst>
          </p:nvPr>
        </p:nvGraphicFramePr>
        <p:xfrm>
          <a:off x="7308325" y="2303697"/>
          <a:ext cx="3341349" cy="444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057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16F51-E671-FD02-1251-902FB75F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Стеблівка                                         2025</a:t>
            </a:r>
            <a:br>
              <a:rPr lang="uk-UA" dirty="0"/>
            </a:br>
            <a:r>
              <a:rPr lang="uk-UA" sz="2000" dirty="0"/>
              <a:t>населення – 2104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37E141FE-D99F-62E3-BE9B-05D31EBE5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002672"/>
              </p:ext>
            </p:extLst>
          </p:nvPr>
        </p:nvGraphicFramePr>
        <p:xfrm>
          <a:off x="151360" y="2513559"/>
          <a:ext cx="3266398" cy="394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ED594409-C62A-9388-11B3-CEC0B49FC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344132"/>
              </p:ext>
            </p:extLst>
          </p:nvPr>
        </p:nvGraphicFramePr>
        <p:xfrm>
          <a:off x="7304866" y="2198765"/>
          <a:ext cx="3266399" cy="457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837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6EAEE-0A10-C7D9-65DE-F9EAF9A2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CCAB4E-A451-9B46-1653-798920CF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470929" cy="3698826"/>
          </a:xfrm>
        </p:spPr>
        <p:txBody>
          <a:bodyPr>
            <a:noAutofit/>
          </a:bodyPr>
          <a:lstStyle/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здоров’я та зниження захворюваності населення через попередження хворіб та просування здорового способу життя. Формування у населення довіри до КНП «ХЦПМД» та зміни розуміння ролі підприємства охорони здоров’я шляхом удосконалення робочого процесу.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CEFC2-BD4B-A00C-BE74-6359283C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51" y="2603500"/>
            <a:ext cx="3581795" cy="34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052CD-DC36-C3B5-B8F0-8EE80BE9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Горінчово</a:t>
            </a:r>
            <a:br>
              <a:rPr lang="uk-UA" dirty="0"/>
            </a:br>
            <a:r>
              <a:rPr lang="uk-UA" sz="2000" dirty="0"/>
              <a:t>населення - 3964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19877F02-80B7-60B7-0BA4-42C28A508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746395"/>
              </p:ext>
            </p:extLst>
          </p:nvPr>
        </p:nvGraphicFramePr>
        <p:xfrm>
          <a:off x="0" y="2663460"/>
          <a:ext cx="3326359" cy="390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22201AD2-DF4D-E93A-ABA3-888A8F4B6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739370"/>
              </p:ext>
            </p:extLst>
          </p:nvPr>
        </p:nvGraphicFramePr>
        <p:xfrm>
          <a:off x="7407998" y="2311191"/>
          <a:ext cx="332636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987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4AD60-79D8-9477-C4ED-8AF82608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Н.Бистрий</a:t>
            </a:r>
            <a:r>
              <a:rPr lang="uk-UA" dirty="0"/>
              <a:t>                                     2025</a:t>
            </a:r>
            <a:br>
              <a:rPr lang="uk-UA" dirty="0"/>
            </a:br>
            <a:r>
              <a:rPr lang="uk-UA" sz="2000" dirty="0"/>
              <a:t>населення – 1775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AC034E9C-A524-5C37-80F9-E601D1E5A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764642"/>
              </p:ext>
            </p:extLst>
          </p:nvPr>
        </p:nvGraphicFramePr>
        <p:xfrm>
          <a:off x="0" y="2513559"/>
          <a:ext cx="3431290" cy="41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7F5A5609-DDDE-037C-4DAD-7D703B587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481721"/>
              </p:ext>
            </p:extLst>
          </p:nvPr>
        </p:nvGraphicFramePr>
        <p:xfrm>
          <a:off x="6884016" y="2352902"/>
          <a:ext cx="3431290" cy="450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523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C84B9-F836-F80C-583F-83E662A7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Монастирець                                 2025</a:t>
            </a:r>
            <a:br>
              <a:rPr lang="uk-UA" dirty="0"/>
            </a:br>
            <a:r>
              <a:rPr lang="uk-UA" sz="2000" dirty="0"/>
              <a:t>населення – 3373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286CC35-B921-A1AE-9C4E-73B45F821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109197"/>
              </p:ext>
            </p:extLst>
          </p:nvPr>
        </p:nvGraphicFramePr>
        <p:xfrm>
          <a:off x="0" y="2558529"/>
          <a:ext cx="3281389" cy="408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2B08A035-7E33-9D3F-42AC-C346851AF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926289"/>
              </p:ext>
            </p:extLst>
          </p:nvPr>
        </p:nvGraphicFramePr>
        <p:xfrm>
          <a:off x="7020515" y="2273717"/>
          <a:ext cx="3281389" cy="436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240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FAFE7-3849-00A0-CE53-3EB69F2B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м. Хуст амбулаторія                      2025 </a:t>
            </a:r>
            <a:br>
              <a:rPr lang="uk-UA" dirty="0"/>
            </a:br>
            <a:r>
              <a:rPr lang="uk-UA" dirty="0"/>
              <a:t>населення - 32 501</a:t>
            </a:r>
          </a:p>
        </p:txBody>
      </p:sp>
      <p:graphicFrame>
        <p:nvGraphicFramePr>
          <p:cNvPr id="4" name="Місце для вмісту 5">
            <a:extLst>
              <a:ext uri="{FF2B5EF4-FFF2-40B4-BE49-F238E27FC236}">
                <a16:creationId xmlns:a16="http://schemas.microsoft.com/office/drawing/2014/main" id="{02C865FA-2875-278D-A71B-0FC944B859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365248"/>
          <a:ext cx="3416300" cy="38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EBE82B10-E485-A404-60AE-4E8ED836F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218705"/>
              </p:ext>
            </p:extLst>
          </p:nvPr>
        </p:nvGraphicFramePr>
        <p:xfrm>
          <a:off x="6790944" y="2511552"/>
          <a:ext cx="4108705" cy="414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948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712B0-56B3-8048-9F44-8218CD75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6" y="3551976"/>
            <a:ext cx="8761413" cy="706964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81997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2E102-669D-6306-3044-F9C9D96E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90043"/>
          </a:xfrm>
        </p:spPr>
        <p:txBody>
          <a:bodyPr/>
          <a:lstStyle/>
          <a:p>
            <a:pPr algn="ctr"/>
            <a:r>
              <a:rPr lang="uk-UA" dirty="0"/>
              <a:t>     КНП «Хустський ЦПМСД» </a:t>
            </a:r>
            <a:br>
              <a:rPr lang="uk-UA" dirty="0"/>
            </a:br>
            <a:r>
              <a:rPr lang="uk-UA" dirty="0"/>
              <a:t>2025 рік</a:t>
            </a:r>
            <a:br>
              <a:rPr lang="uk-UA" dirty="0"/>
            </a:br>
            <a:r>
              <a:rPr lang="uk-UA" sz="2000" dirty="0"/>
              <a:t>населення -  93123 осіб</a:t>
            </a:r>
            <a:br>
              <a:rPr lang="uk-UA" sz="2000" dirty="0"/>
            </a:br>
            <a:endParaRPr lang="uk-UA" sz="2000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6732803-BBBB-B2D0-64D6-EB03EFCAE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66999"/>
              </p:ext>
            </p:extLst>
          </p:nvPr>
        </p:nvGraphicFramePr>
        <p:xfrm>
          <a:off x="584616" y="2353456"/>
          <a:ext cx="3522690" cy="415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Місце для вмісту 5">
            <a:extLst>
              <a:ext uri="{FF2B5EF4-FFF2-40B4-BE49-F238E27FC236}">
                <a16:creationId xmlns:a16="http://schemas.microsoft.com/office/drawing/2014/main" id="{A3BD8BB5-559E-ABF9-1129-A6B41650E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385288"/>
              </p:ext>
            </p:extLst>
          </p:nvPr>
        </p:nvGraphicFramePr>
        <p:xfrm>
          <a:off x="5724542" y="2566023"/>
          <a:ext cx="3522691" cy="429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987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5C004-7950-FAB0-6D17-A3DD3AAC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93" y="1153550"/>
            <a:ext cx="8761413" cy="706964"/>
          </a:xfrm>
        </p:spPr>
        <p:txBody>
          <a:bodyPr/>
          <a:lstStyle/>
          <a:p>
            <a:r>
              <a:rPr lang="uk-UA" dirty="0" err="1"/>
              <a:t>Бороняво</a:t>
            </a:r>
            <a:r>
              <a:rPr lang="uk-UA" dirty="0"/>
              <a:t>                                        2025</a:t>
            </a:r>
            <a:br>
              <a:rPr lang="uk-UA" sz="1400" dirty="0"/>
            </a:br>
            <a:r>
              <a:rPr lang="uk-UA" sz="2000" dirty="0"/>
              <a:t>Населення – 3361 осіб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17" name="Діаграма 16">
            <a:extLst>
              <a:ext uri="{FF2B5EF4-FFF2-40B4-BE49-F238E27FC236}">
                <a16:creationId xmlns:a16="http://schemas.microsoft.com/office/drawing/2014/main" id="{F0951CC3-33B0-C49F-882C-DCC698941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53798"/>
              </p:ext>
            </p:extLst>
          </p:nvPr>
        </p:nvGraphicFramePr>
        <p:xfrm>
          <a:off x="323122" y="2600933"/>
          <a:ext cx="3409428" cy="400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Місце для вмісту 5">
            <a:extLst>
              <a:ext uri="{FF2B5EF4-FFF2-40B4-BE49-F238E27FC236}">
                <a16:creationId xmlns:a16="http://schemas.microsoft.com/office/drawing/2014/main" id="{0793589E-3ACE-CD14-86E2-D9500E3CD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230892"/>
              </p:ext>
            </p:extLst>
          </p:nvPr>
        </p:nvGraphicFramePr>
        <p:xfrm>
          <a:off x="4365364" y="2301130"/>
          <a:ext cx="3791053" cy="455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2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3E6F4-ABE7-94C1-5BB0-3CA7390F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810162"/>
          </a:xfrm>
        </p:spPr>
        <p:txBody>
          <a:bodyPr/>
          <a:lstStyle/>
          <a:p>
            <a:r>
              <a:rPr lang="uk-UA" dirty="0" err="1"/>
              <a:t>Березово</a:t>
            </a:r>
            <a:r>
              <a:rPr lang="uk-UA" dirty="0"/>
              <a:t>                                        2025</a:t>
            </a:r>
            <a:br>
              <a:rPr lang="uk-UA" dirty="0"/>
            </a:br>
            <a:r>
              <a:rPr lang="uk-UA" sz="2000" dirty="0"/>
              <a:t>населення – 3045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D862DA0F-BECA-4767-1192-D1C3EA004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325"/>
              </p:ext>
            </p:extLst>
          </p:nvPr>
        </p:nvGraphicFramePr>
        <p:xfrm>
          <a:off x="211320" y="2528550"/>
          <a:ext cx="3476261" cy="384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73FB0DE5-DA79-266F-3966-3D6A55541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587661"/>
              </p:ext>
            </p:extLst>
          </p:nvPr>
        </p:nvGraphicFramePr>
        <p:xfrm>
          <a:off x="4352308" y="2246555"/>
          <a:ext cx="3487384" cy="449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73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8F5A5-DCE3-16F6-99E1-4AD401DC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Данилово</a:t>
            </a:r>
            <a:r>
              <a:rPr lang="uk-UA" dirty="0"/>
              <a:t>                  2025</a:t>
            </a:r>
            <a:br>
              <a:rPr lang="uk-UA" dirty="0"/>
            </a:br>
            <a:r>
              <a:rPr lang="uk-UA" sz="2000" dirty="0"/>
              <a:t>населення – 1790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FE48618B-67D6-E7EB-CCC6-AB8F0E2C1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702497"/>
              </p:ext>
            </p:extLst>
          </p:nvPr>
        </p:nvGraphicFramePr>
        <p:xfrm>
          <a:off x="196330" y="2423618"/>
          <a:ext cx="3611172" cy="38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644D1047-640F-0180-30E9-193901DF3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833048"/>
              </p:ext>
            </p:extLst>
          </p:nvPr>
        </p:nvGraphicFramePr>
        <p:xfrm>
          <a:off x="6424013" y="2423618"/>
          <a:ext cx="3611173" cy="443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75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7A2FA-217A-2651-624B-59DD01C2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Залом                                             2025</a:t>
            </a:r>
            <a:br>
              <a:rPr lang="uk-UA" dirty="0"/>
            </a:br>
            <a:r>
              <a:rPr lang="uk-UA" sz="2000" dirty="0"/>
              <a:t>населення – 2242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B86CE269-024F-4E74-8A21-4007A0D70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118414"/>
              </p:ext>
            </p:extLst>
          </p:nvPr>
        </p:nvGraphicFramePr>
        <p:xfrm>
          <a:off x="256290" y="2453597"/>
          <a:ext cx="3416300" cy="397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16FE4373-C6CD-91A7-98CB-B3F0959CD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694901"/>
              </p:ext>
            </p:extLst>
          </p:nvPr>
        </p:nvGraphicFramePr>
        <p:xfrm>
          <a:off x="6096000" y="2453597"/>
          <a:ext cx="3416301" cy="443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726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302F7-55C3-FF60-C154-C97414DC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Іза 															2025</a:t>
            </a:r>
            <a:br>
              <a:rPr lang="uk-UA" dirty="0"/>
            </a:br>
            <a:r>
              <a:rPr lang="uk-UA" sz="2000" dirty="0"/>
              <a:t>населення – 5498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FCEE24A8-E31D-68E6-9962-D3ADC16EB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65675"/>
              </p:ext>
            </p:extLst>
          </p:nvPr>
        </p:nvGraphicFramePr>
        <p:xfrm>
          <a:off x="151360" y="2423617"/>
          <a:ext cx="3326358" cy="3932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99AC6B58-4C41-5820-4FE1-88CD5403B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710481"/>
              </p:ext>
            </p:extLst>
          </p:nvPr>
        </p:nvGraphicFramePr>
        <p:xfrm>
          <a:off x="6916521" y="2131307"/>
          <a:ext cx="3326358" cy="451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54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4ECFD-B7FA-EB35-1DFA-B8D2AEA4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Копашново</a:t>
            </a:r>
            <a:r>
              <a:rPr lang="uk-UA" dirty="0"/>
              <a:t>                                    2025</a:t>
            </a:r>
            <a:br>
              <a:rPr lang="uk-UA" dirty="0"/>
            </a:br>
            <a:r>
              <a:rPr lang="uk-UA" sz="2000" dirty="0"/>
              <a:t>населення – 5156 осіб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35A96093-BBCD-CF76-2E3B-5C1FA25188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2208" y="2348112"/>
          <a:ext cx="3326359" cy="378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Місце для вмісту 5">
            <a:extLst>
              <a:ext uri="{FF2B5EF4-FFF2-40B4-BE49-F238E27FC236}">
                <a16:creationId xmlns:a16="http://schemas.microsoft.com/office/drawing/2014/main" id="{48FB3EB8-C3A7-7C49-F1DD-137798211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228672"/>
              </p:ext>
            </p:extLst>
          </p:nvPr>
        </p:nvGraphicFramePr>
        <p:xfrm>
          <a:off x="6096000" y="2257753"/>
          <a:ext cx="3820367" cy="446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875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330</TotalTime>
  <Words>402</Words>
  <Application>Microsoft Office PowerPoint</Application>
  <PresentationFormat>Широкий екран</PresentationFormat>
  <Paragraphs>87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Зал засідань</vt:lpstr>
      <vt:lpstr>КНП «Хустський центр первинної медико-санітарної допомоги» Хустської міської ради Закарпатської області</vt:lpstr>
      <vt:lpstr>Мета</vt:lpstr>
      <vt:lpstr>     КНП «Хустський ЦПМСД»  2025 рік населення -  93123 осіб </vt:lpstr>
      <vt:lpstr>Бороняво                                        2025 Населення – 3361 осіб </vt:lpstr>
      <vt:lpstr>Березово                                        2025 населення – 3045 осіб</vt:lpstr>
      <vt:lpstr>Данилово                  2025 населення – 1790 осіб</vt:lpstr>
      <vt:lpstr>Залом                                             2025 населення – 2242 осіб</vt:lpstr>
      <vt:lpstr>Іза                2025 населення – 5498 осіб</vt:lpstr>
      <vt:lpstr>Копашново                                    2025 населення – 5156 осіб</vt:lpstr>
      <vt:lpstr>Кошельово                  2025 населення – 2878 осіб</vt:lpstr>
      <vt:lpstr>Крайниково                 2025 населення – 1357 осіб</vt:lpstr>
      <vt:lpstr>Липовець                                          2025 населення – 1486  </vt:lpstr>
      <vt:lpstr>Липча              2025  населення – 4518 осіб</vt:lpstr>
      <vt:lpstr>Нанково             2025 населення – 2579 осіб</vt:lpstr>
      <vt:lpstr>Н. Селище                                         2025 населення – 3078 осіб</vt:lpstr>
      <vt:lpstr>Олександрівка                                2025 населення – 2197 осіб</vt:lpstr>
      <vt:lpstr>Рокосово                                       2025 населення – 5107 осіб</vt:lpstr>
      <vt:lpstr>Сокирниця                                  2025 населення – 5009 осіб</vt:lpstr>
      <vt:lpstr>Стеблівка                                         2025 населення – 2104 осіб</vt:lpstr>
      <vt:lpstr>Горінчово населення - 3964</vt:lpstr>
      <vt:lpstr>Н.Бистрий                                     2025 населення – 1775 осіб</vt:lpstr>
      <vt:lpstr>Монастирець                                 2025 населення – 3373 осіб</vt:lpstr>
      <vt:lpstr>м. Хуст амбулаторія                      2025  населення - 32 501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User1</cp:lastModifiedBy>
  <cp:revision>16</cp:revision>
  <dcterms:created xsi:type="dcterms:W3CDTF">2024-06-14T10:18:16Z</dcterms:created>
  <dcterms:modified xsi:type="dcterms:W3CDTF">2026-02-19T13:53:32Z</dcterms:modified>
</cp:coreProperties>
</file>