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0" r:id="rId2"/>
  </p:sldIdLst>
  <p:sldSz cx="7559675" cy="106918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1" userDrawn="1">
          <p15:clr>
            <a:srgbClr val="A4A3A4"/>
          </p15:clr>
        </p15:guide>
        <p15:guide id="2" pos="30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лігаєв Олександр" initials="КО" lastIdx="1" clrIdx="0">
    <p:extLst>
      <p:ext uri="{19B8F6BF-5375-455C-9EA6-DF929625EA0E}">
        <p15:presenceInfo xmlns:p15="http://schemas.microsoft.com/office/powerpoint/2012/main" userId="S-1-5-21-861567501-261478967-682003330-7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FD947"/>
    <a:srgbClr val="BDD7EE"/>
    <a:srgbClr val="FF6D6D"/>
    <a:srgbClr val="103ED2"/>
    <a:srgbClr val="0D2779"/>
    <a:srgbClr val="FFDC6D"/>
    <a:srgbClr val="FDD7B1"/>
    <a:srgbClr val="0040C0"/>
    <a:srgbClr val="0D1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39" autoAdjust="0"/>
    <p:restoredTop sz="94667" autoAdjust="0"/>
  </p:normalViewPr>
  <p:slideViewPr>
    <p:cSldViewPr snapToGrid="0" showGuides="1">
      <p:cViewPr varScale="1">
        <p:scale>
          <a:sx n="44" d="100"/>
          <a:sy n="44" d="100"/>
        </p:scale>
        <p:origin x="2790" y="66"/>
      </p:cViewPr>
      <p:guideLst>
        <p:guide orient="horz" pos="3461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30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219A2-4419-4149-B71C-FE8BDD2941F7}" type="datetimeFigureOut">
              <a:rPr lang="uk-UA" smtClean="0"/>
              <a:t>15.12.2021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C4FA6-77CA-485E-8EBA-EA7EF31A4FC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985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1pPr>
    <a:lvl2pPr marL="287716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2pPr>
    <a:lvl3pPr marL="575432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3pPr>
    <a:lvl4pPr marL="863148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4pPr>
    <a:lvl5pPr marL="1150864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5pPr>
    <a:lvl6pPr marL="1438580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6pPr>
    <a:lvl7pPr marL="1726296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7pPr>
    <a:lvl8pPr marL="2014012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8pPr>
    <a:lvl9pPr marL="2301728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AC4FA6-77CA-485E-8EBA-EA7EF31A4FC1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815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29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93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22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33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18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22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15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66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7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4F1F-61D2-45D9-BA11-CB7E5336F42B}" type="datetimeFigureOut">
              <a:rPr lang="ru-RU" smtClean="0"/>
              <a:t>15.12.2021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590F-65D7-47FF-8DE2-F390EA6A4D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image" Target="../media/image1.png"/><Relationship Id="rId21" Type="http://schemas.openxmlformats.org/officeDocument/2006/relationships/hyperlink" Target="https://zakon.rada.gov.ua/laws/file/text/89/f505062n85.doc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5" Type="http://schemas.openxmlformats.org/officeDocument/2006/relationships/image" Target="../media/image2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akon.rada.gov.ua/laws/file/text/89/f505062n86.doc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openxmlformats.org/officeDocument/2006/relationships/hyperlink" Target="https://zakon.rada.gov.ua/laws/show/397-2021-%D0%BF#Text" TargetMode="External"/><Relationship Id="rId15" Type="http://schemas.openxmlformats.org/officeDocument/2006/relationships/image" Target="../media/image11.png"/><Relationship Id="rId23" Type="http://schemas.openxmlformats.org/officeDocument/2006/relationships/image" Target="../media/image18.svg"/><Relationship Id="rId10" Type="http://schemas.openxmlformats.org/officeDocument/2006/relationships/image" Target="../media/image6.sv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4886" y="322919"/>
            <a:ext cx="7188894" cy="2622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84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50295" y="300617"/>
            <a:ext cx="2958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bg1"/>
                </a:solidFill>
                <a:latin typeface="BauhausC Medium" panose="04000800000000000000" pitchFamily="82" charset="-52"/>
              </a:rPr>
              <a:t>ДЕРЖАВНА СЛУЖБА ЗАЙНЯТОСТІ                    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1B6A2D6C-FE7B-4ED9-8F79-CE9B331764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2" y="318895"/>
            <a:ext cx="537557" cy="53255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80501A-32D5-464E-8C81-1927087BAFAC}"/>
              </a:ext>
            </a:extLst>
          </p:cNvPr>
          <p:cNvSpPr/>
          <p:nvPr/>
        </p:nvSpPr>
        <p:spPr>
          <a:xfrm>
            <a:off x="878507" y="645005"/>
            <a:ext cx="6505273" cy="303995"/>
          </a:xfrm>
          <a:prstGeom prst="rect">
            <a:avLst/>
          </a:prstGeom>
          <a:solidFill>
            <a:srgbClr val="FFD9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Допомога на здобуття економічної самостійності малозабезпеченої сім’ї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802676E-4C25-4F6E-BF37-11B496491D59}"/>
              </a:ext>
            </a:extLst>
          </p:cNvPr>
          <p:cNvSpPr/>
          <p:nvPr/>
        </p:nvSpPr>
        <p:spPr>
          <a:xfrm>
            <a:off x="2066650" y="981966"/>
            <a:ext cx="4128986" cy="2199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Отримання допомоги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на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здобуття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економічної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самостійності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малозабезпеченої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сім’ї регламентується </a:t>
            </a:r>
            <a:r>
              <a:rPr lang="uk-UA" sz="6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Порядком</a:t>
            </a:r>
            <a:endParaRPr lang="uk-UA" sz="600" dirty="0">
              <a:solidFill>
                <a:srgbClr val="005BAA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  <a:p>
            <a:pPr algn="ctr"/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(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Постанова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Кабінету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Міністрів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України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від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21.04.2021 № 397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673E382-7DBF-4E2B-BBF2-D6C4CF4C67E0}"/>
              </a:ext>
            </a:extLst>
          </p:cNvPr>
          <p:cNvSpPr/>
          <p:nvPr/>
        </p:nvSpPr>
        <p:spPr>
          <a:xfrm>
            <a:off x="174159" y="3745774"/>
            <a:ext cx="7166829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Як отримати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фінансову допомогу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C51571B-A7BC-4BFA-9037-4093047BD9A1}"/>
              </a:ext>
            </a:extLst>
          </p:cNvPr>
          <p:cNvSpPr/>
          <p:nvPr/>
        </p:nvSpPr>
        <p:spPr>
          <a:xfrm>
            <a:off x="165920" y="1913692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Хто має право на отримання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 допомоги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90C913C1-B8D3-419E-AB7F-A25156FD11AA}"/>
              </a:ext>
            </a:extLst>
          </p:cNvPr>
          <p:cNvSpPr/>
          <p:nvPr/>
        </p:nvSpPr>
        <p:spPr>
          <a:xfrm>
            <a:off x="184149" y="1233206"/>
            <a:ext cx="7174931" cy="66112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uk-UA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Фінансова допомога</a:t>
            </a:r>
            <a:r>
              <a:rPr lang="uk-UA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- це допомога на здобуття економічної самостійності малозабезпеченої сім’ї, яка є безвідсотковою поворотною фінансовою допомогою та надається одноразово у безготівковій формі за рахунок коштів державного бюджету </a:t>
            </a:r>
            <a:r>
              <a:rPr lang="uk-UA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непрацюючій працездатній особі із числа членів малозабезпеченої сім’ї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для організації підприємницької діяльності та сприяння її економічній самостійності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29B8FB94-5CF4-43A9-A251-3A01626B62BD}"/>
              </a:ext>
            </a:extLst>
          </p:cNvPr>
          <p:cNvGrpSpPr/>
          <p:nvPr/>
        </p:nvGrpSpPr>
        <p:grpSpPr>
          <a:xfrm>
            <a:off x="3206322" y="5644303"/>
            <a:ext cx="4151144" cy="879090"/>
            <a:chOff x="572590" y="3694506"/>
            <a:chExt cx="2262050" cy="1685972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C3430588-BD99-49DB-BA10-C7055C74FD54}"/>
                </a:ext>
              </a:extLst>
            </p:cNvPr>
            <p:cNvSpPr/>
            <p:nvPr/>
          </p:nvSpPr>
          <p:spPr>
            <a:xfrm>
              <a:off x="572590" y="4067265"/>
              <a:ext cx="2262050" cy="131321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за результатами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розгляду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пакету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документів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приймає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надання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або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відмову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її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наданні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оформляє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протокол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5577D18F-3984-424E-AE41-0C54DB6D24FC}"/>
                </a:ext>
              </a:extLst>
            </p:cNvPr>
            <p:cNvSpPr/>
            <p:nvPr/>
          </p:nvSpPr>
          <p:spPr>
            <a:xfrm>
              <a:off x="572590" y="3694506"/>
              <a:ext cx="2262050" cy="559250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r"/>
              <a:r>
                <a:rPr lang="uk-UA" sz="14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3. Ухвалення рішення центром зайнятості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D6DD89B-E75E-464C-AB4C-3BF8A9DFC060}"/>
              </a:ext>
            </a:extLst>
          </p:cNvPr>
          <p:cNvGrpSpPr/>
          <p:nvPr/>
        </p:nvGrpSpPr>
        <p:grpSpPr>
          <a:xfrm>
            <a:off x="180299" y="4003655"/>
            <a:ext cx="7172354" cy="1303424"/>
            <a:chOff x="174159" y="3952400"/>
            <a:chExt cx="7172354" cy="1303424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50C7572C-D812-4EC2-B971-C70240A518A6}"/>
                </a:ext>
              </a:extLst>
            </p:cNvPr>
            <p:cNvGrpSpPr/>
            <p:nvPr/>
          </p:nvGrpSpPr>
          <p:grpSpPr>
            <a:xfrm>
              <a:off x="174159" y="3952400"/>
              <a:ext cx="7172354" cy="1303424"/>
              <a:chOff x="560655" y="5321804"/>
              <a:chExt cx="7422462" cy="1611058"/>
            </a:xfrm>
          </p:grpSpPr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id="{589C10EA-748E-41D5-B94B-D71CF5BCDF8D}"/>
                  </a:ext>
                </a:extLst>
              </p:cNvPr>
              <p:cNvGrpSpPr/>
              <p:nvPr/>
            </p:nvGrpSpPr>
            <p:grpSpPr>
              <a:xfrm>
                <a:off x="560655" y="5339707"/>
                <a:ext cx="7422462" cy="1593155"/>
                <a:chOff x="560655" y="5884059"/>
                <a:chExt cx="7422462" cy="1593155"/>
              </a:xfrm>
            </p:grpSpPr>
            <p:grpSp>
              <p:nvGrpSpPr>
                <p:cNvPr id="55" name="Группа 54">
                  <a:extLst>
                    <a:ext uri="{FF2B5EF4-FFF2-40B4-BE49-F238E27FC236}">
                      <a16:creationId xmlns:a16="http://schemas.microsoft.com/office/drawing/2014/main" id="{FA8F6532-1C45-435B-B39D-43A23822D4A7}"/>
                    </a:ext>
                  </a:extLst>
                </p:cNvPr>
                <p:cNvGrpSpPr/>
                <p:nvPr/>
              </p:nvGrpSpPr>
              <p:grpSpPr>
                <a:xfrm>
                  <a:off x="573366" y="5884059"/>
                  <a:ext cx="7409751" cy="1396961"/>
                  <a:chOff x="583685" y="3706452"/>
                  <a:chExt cx="2454942" cy="1266457"/>
                </a:xfrm>
              </p:grpSpPr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id="{61EE6F0A-4E84-4C7C-BFC6-CAE4AE9427B6}"/>
                      </a:ext>
                    </a:extLst>
                  </p:cNvPr>
                  <p:cNvSpPr/>
                  <p:nvPr/>
                </p:nvSpPr>
                <p:spPr>
                  <a:xfrm>
                    <a:off x="583685" y="3963830"/>
                    <a:ext cx="2454942" cy="1009079"/>
                  </a:xfrm>
                  <a:prstGeom prst="rect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just"/>
                    <a:endParaRPr lang="ru-RU" sz="8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Прямоугольник 56">
                    <a:extLst>
                      <a:ext uri="{FF2B5EF4-FFF2-40B4-BE49-F238E27FC236}">
                        <a16:creationId xmlns:a16="http://schemas.microsoft.com/office/drawing/2014/main" id="{B1159A50-6B82-4CAD-B6BA-5E2A167327BD}"/>
                      </a:ext>
                    </a:extLst>
                  </p:cNvPr>
                  <p:cNvSpPr/>
                  <p:nvPr/>
                </p:nvSpPr>
                <p:spPr>
                  <a:xfrm>
                    <a:off x="583685" y="3706452"/>
                    <a:ext cx="2454942" cy="264358"/>
                  </a:xfrm>
                  <a:prstGeom prst="rect">
                    <a:avLst/>
                  </a:prstGeom>
                  <a:solidFill>
                    <a:srgbClr val="005BAA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1600" dirty="0">
                        <a:latin typeface="BauhausC Medium" panose="04000800000000000000" pitchFamily="82" charset="-52"/>
                        <a:cs typeface="Times New Roman" panose="02020603050405020304" pitchFamily="18" charset="0"/>
                      </a:rPr>
                      <a:t>1. Які документи необхідні</a:t>
                    </a:r>
                  </a:p>
                </p:txBody>
              </p:sp>
            </p:grpSp>
            <p:sp>
              <p:nvSpPr>
                <p:cNvPr id="58" name="Прямоугольник 57">
                  <a:extLst>
                    <a:ext uri="{FF2B5EF4-FFF2-40B4-BE49-F238E27FC236}">
                      <a16:creationId xmlns:a16="http://schemas.microsoft.com/office/drawing/2014/main" id="{70682111-8CCA-4EF7-8F16-7F64FA29A4FA}"/>
                    </a:ext>
                  </a:extLst>
                </p:cNvPr>
                <p:cNvSpPr/>
                <p:nvPr/>
              </p:nvSpPr>
              <p:spPr>
                <a:xfrm>
                  <a:off x="560655" y="6175585"/>
                  <a:ext cx="7416745" cy="1301629"/>
                </a:xfrm>
                <a:prstGeom prst="rect">
                  <a:avLst/>
                </a:prstGeom>
                <a:noFill/>
                <a:ln>
                  <a:noFill/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numCol="1" rtlCol="0" anchor="t" anchorCtr="1"/>
                <a:lstStyle/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Заява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про надання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фінансової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допомоги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за формою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згідно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з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6"/>
                    </a:rPr>
                    <a:t>додатком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6"/>
                    </a:rPr>
                    <a:t> 1 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 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5"/>
                    </a:rPr>
                    <a:t>Порядку</a:t>
                  </a: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;</a:t>
                  </a:r>
                </a:p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uk-UA" sz="800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Довідка</a:t>
                  </a: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для надання фізичним особам відомостей про притягнення до кримінальної відповідальності, відсутність (наявність) судимості або обмежень, передбачених кримінально-процесуальним законодавством; </a:t>
                  </a:r>
                </a:p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Бізнес</a:t>
                  </a:r>
                  <a:r>
                    <a:rPr lang="ru-RU" sz="800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-план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,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який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u="sng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Особа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розробляє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самостійно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або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у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процесі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професійного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навчання</a:t>
                  </a:r>
                  <a:endPara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33" name="Рисунок 32" descr="Контрольный список">
                <a:extLst>
                  <a:ext uri="{FF2B5EF4-FFF2-40B4-BE49-F238E27FC236}">
                    <a16:creationId xmlns:a16="http://schemas.microsoft.com/office/drawing/2014/main" id="{BED961DB-0ADA-442E-8AEF-B959770FA0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063157" y="5321804"/>
                <a:ext cx="334695" cy="338400"/>
              </a:xfrm>
              <a:prstGeom prst="rect">
                <a:avLst/>
              </a:prstGeom>
            </p:spPr>
          </p:pic>
        </p:grp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7FFD6A14-AC84-4622-9CB8-7551AE2D0173}"/>
                </a:ext>
              </a:extLst>
            </p:cNvPr>
            <p:cNvSpPr/>
            <p:nvPr/>
          </p:nvSpPr>
          <p:spPr>
            <a:xfrm>
              <a:off x="254692" y="4755717"/>
              <a:ext cx="7023570" cy="29184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Довідка передбачена </a:t>
              </a:r>
              <a:r>
                <a:rPr lang="uk-UA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пунктом 2 </a:t>
              </a:r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 подається, якщо центром зайнятості за наявності технічної можливості відомості про </a:t>
              </a:r>
              <a:r>
                <a:rPr lang="uk-UA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Особу</a:t>
              </a:r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отримано шляхом інформаційної взаємодії з єдиною інформаційною системою МВС 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7F0984C-8A06-4BAA-9A9E-CBBBC6FFB46C}"/>
              </a:ext>
            </a:extLst>
          </p:cNvPr>
          <p:cNvGrpSpPr/>
          <p:nvPr/>
        </p:nvGrpSpPr>
        <p:grpSpPr>
          <a:xfrm>
            <a:off x="182459" y="10186147"/>
            <a:ext cx="7184879" cy="355980"/>
            <a:chOff x="151085" y="10154635"/>
            <a:chExt cx="7184879" cy="355980"/>
          </a:xfrm>
        </p:grpSpPr>
        <p:pic>
          <p:nvPicPr>
            <p:cNvPr id="31" name="Рисунок 30" descr="Космонавт">
              <a:extLst>
                <a:ext uri="{FF2B5EF4-FFF2-40B4-BE49-F238E27FC236}">
                  <a16:creationId xmlns:a16="http://schemas.microsoft.com/office/drawing/2014/main" id="{146D9F84-180E-4A63-8BB3-2D3EEA0B0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4590" y="10189048"/>
              <a:ext cx="288000" cy="288000"/>
            </a:xfrm>
            <a:prstGeom prst="rect">
              <a:avLst/>
            </a:prstGeom>
          </p:spPr>
        </p:pic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id="{35C341E2-2659-443D-BE86-025C4B120B1B}"/>
                </a:ext>
              </a:extLst>
            </p:cNvPr>
            <p:cNvSpPr/>
            <p:nvPr/>
          </p:nvSpPr>
          <p:spPr>
            <a:xfrm>
              <a:off x="151085" y="10154635"/>
              <a:ext cx="7184879" cy="35598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just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 більш детальною інформацією звертайтеся на </a:t>
              </a:r>
              <a:r>
                <a:rPr lang="uk-UA" sz="7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"гарячу лінію" Державної служби зайнятості</a:t>
              </a:r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за номером 0 800 50 99 66 (дзвінки безкоштовні) </a:t>
              </a:r>
            </a:p>
            <a:p>
              <a:pPr algn="ctr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або</a:t>
              </a:r>
            </a:p>
            <a:p>
              <a:pPr algn="ctr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 будь-якого </a:t>
              </a:r>
              <a:r>
                <a:rPr lang="uk-UA" sz="7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центру зайнятості, </a:t>
              </a:r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зручного для Вашого відвідування</a:t>
              </a:r>
              <a:endParaRPr lang="uk-UA" sz="7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1" name="Рисунок 10" descr="Информация">
              <a:extLst>
                <a:ext uri="{FF2B5EF4-FFF2-40B4-BE49-F238E27FC236}">
                  <a16:creationId xmlns:a16="http://schemas.microsoft.com/office/drawing/2014/main" id="{8501C9A2-2699-4E42-A66F-ECE2ADF63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032350" y="10224625"/>
              <a:ext cx="216000" cy="216000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8DC4750-F13D-4CC1-8704-B4F2C6984E08}"/>
              </a:ext>
            </a:extLst>
          </p:cNvPr>
          <p:cNvGrpSpPr>
            <a:grpSpLocks/>
          </p:cNvGrpSpPr>
          <p:nvPr/>
        </p:nvGrpSpPr>
        <p:grpSpPr>
          <a:xfrm>
            <a:off x="192333" y="5636638"/>
            <a:ext cx="2909973" cy="886753"/>
            <a:chOff x="-3772061" y="5530742"/>
            <a:chExt cx="2909973" cy="886753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249A7ED6-18B3-455A-BD83-E798D497DB37}"/>
                </a:ext>
              </a:extLst>
            </p:cNvPr>
            <p:cNvGrpSpPr/>
            <p:nvPr/>
          </p:nvGrpSpPr>
          <p:grpSpPr>
            <a:xfrm>
              <a:off x="-3772061" y="5538406"/>
              <a:ext cx="2909973" cy="879089"/>
              <a:chOff x="590463" y="3706456"/>
              <a:chExt cx="2031637" cy="1090033"/>
            </a:xfrm>
          </p:grpSpPr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CA5908E2-85B1-4ED5-94CE-E86229BCEEEC}"/>
                  </a:ext>
                </a:extLst>
              </p:cNvPr>
              <p:cNvSpPr/>
              <p:nvPr/>
            </p:nvSpPr>
            <p:spPr>
              <a:xfrm>
                <a:off x="590463" y="4068025"/>
                <a:ext cx="2031637" cy="728464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ru-RU" sz="800" u="sng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Особа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, </a:t>
                </a:r>
                <a:r>
                  <a: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подає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 пакет </a:t>
                </a:r>
                <a:r>
                  <a: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документів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 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до центру зайнятості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паперовому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вигляді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або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за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наявності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технічної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можливості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електронному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вигляді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 через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Єдиний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державний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веб-портал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електронних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послуг «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Дія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»</a:t>
                </a:r>
                <a:endParaRPr lang="en-US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  <a:p>
                <a:pPr algn="just"/>
                <a:endParaRPr lang="en-US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  <a:p>
                <a:pPr algn="just"/>
                <a:endPara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B638700-C887-49ED-A057-5F5AE8B75E71}"/>
                  </a:ext>
                </a:extLst>
              </p:cNvPr>
              <p:cNvSpPr/>
              <p:nvPr/>
            </p:nvSpPr>
            <p:spPr>
              <a:xfrm>
                <a:off x="590463" y="3706456"/>
                <a:ext cx="2031637" cy="361572"/>
              </a:xfrm>
              <a:prstGeom prst="rect">
                <a:avLst/>
              </a:prstGeom>
              <a:solidFill>
                <a:srgbClr val="005BA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600" dirty="0"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        2. Подання документів</a:t>
                </a:r>
              </a:p>
            </p:txBody>
          </p:sp>
        </p:grpSp>
        <p:pic>
          <p:nvPicPr>
            <p:cNvPr id="71" name="Рисунок 70" descr="Угловые стрелки">
              <a:extLst>
                <a:ext uri="{FF2B5EF4-FFF2-40B4-BE49-F238E27FC236}">
                  <a16:creationId xmlns:a16="http://schemas.microsoft.com/office/drawing/2014/main" id="{78121939-0609-495C-9FDE-7D09E53CE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-3740602" y="5545426"/>
              <a:ext cx="277555" cy="277555"/>
            </a:xfrm>
            <a:prstGeom prst="rect">
              <a:avLst/>
            </a:prstGeom>
          </p:spPr>
        </p:pic>
        <p:pic>
          <p:nvPicPr>
            <p:cNvPr id="73" name="Рисунок 72" descr="Банк">
              <a:extLst>
                <a:ext uri="{FF2B5EF4-FFF2-40B4-BE49-F238E27FC236}">
                  <a16:creationId xmlns:a16="http://schemas.microsoft.com/office/drawing/2014/main" id="{231D4290-D563-4410-8EF5-C8376CF3F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-3501535" y="5530742"/>
              <a:ext cx="277555" cy="277555"/>
            </a:xfrm>
            <a:prstGeom prst="rect">
              <a:avLst/>
            </a:prstGeom>
          </p:spPr>
        </p:pic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0A38055D-8DA6-4F72-B379-39606267088E}"/>
              </a:ext>
            </a:extLst>
          </p:cNvPr>
          <p:cNvSpPr/>
          <p:nvPr/>
        </p:nvSpPr>
        <p:spPr>
          <a:xfrm>
            <a:off x="175773" y="2185678"/>
            <a:ext cx="7183308" cy="3377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Непрацююча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працездатна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 числа членів малозабезпеченої сім’ї у разі її реєстрації як безробітної в установленому порядку, та яка виявила бажання отримати фінансову допомогу для організації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підприємницької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діяльності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та 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0F2AB27A-9C17-429C-9341-6AD7D390B5F1}"/>
              </a:ext>
            </a:extLst>
          </p:cNvPr>
          <p:cNvSpPr/>
          <p:nvPr/>
        </p:nvSpPr>
        <p:spPr>
          <a:xfrm>
            <a:off x="150975" y="2525796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Розмір допомоги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E430E92A-A314-4F58-8EB7-FE981BCF384E}"/>
              </a:ext>
            </a:extLst>
          </p:cNvPr>
          <p:cNvSpPr/>
          <p:nvPr/>
        </p:nvSpPr>
        <p:spPr>
          <a:xfrm>
            <a:off x="175773" y="2783170"/>
            <a:ext cx="7183308" cy="3377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Розмір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фінансової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може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перевищувати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15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розмірів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мінімальної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заробітної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плати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встановленої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законом на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1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січня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календарного року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в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якому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приймається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рішення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про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надання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C2EB8924-43D8-46BD-8396-DC4CD8DF87F3}"/>
              </a:ext>
            </a:extLst>
          </p:cNvPr>
          <p:cNvSpPr/>
          <p:nvPr/>
        </p:nvSpPr>
        <p:spPr>
          <a:xfrm>
            <a:off x="175773" y="3125439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Де отримати консультацію щодо отримання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 допомоги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8AA5306B-B736-4CF7-B149-F3486D49AD7C}"/>
              </a:ext>
            </a:extLst>
          </p:cNvPr>
          <p:cNvSpPr/>
          <p:nvPr/>
        </p:nvSpPr>
        <p:spPr>
          <a:xfrm>
            <a:off x="182459" y="3380662"/>
            <a:ext cx="7175007" cy="36511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яка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виявила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бажання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отримати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фінансову допомогу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зареєстрована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як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безробітна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згодою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центр зайнятості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може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надти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профорієнтаційні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послуги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консультації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питань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провадження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підприємницької діяльності та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організувати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для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такої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професійне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навчання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відповідно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законодавства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також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допомогу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розробці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бізнес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-плану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самостійно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або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процесі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професійного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навчання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577BA33-A0B5-4704-A430-E28B94934457}"/>
              </a:ext>
            </a:extLst>
          </p:cNvPr>
          <p:cNvGrpSpPr/>
          <p:nvPr/>
        </p:nvGrpSpPr>
        <p:grpSpPr>
          <a:xfrm>
            <a:off x="178973" y="5200439"/>
            <a:ext cx="7175007" cy="390842"/>
            <a:chOff x="170187" y="5314975"/>
            <a:chExt cx="7175007" cy="390842"/>
          </a:xfrm>
        </p:grpSpPr>
        <p:sp>
          <p:nvSpPr>
            <p:cNvPr id="92" name="Прямоугольник 91">
              <a:extLst>
                <a:ext uri="{FF2B5EF4-FFF2-40B4-BE49-F238E27FC236}">
                  <a16:creationId xmlns:a16="http://schemas.microsoft.com/office/drawing/2014/main" id="{99FA08E9-358C-48D7-A196-E4A40907F1A4}"/>
                </a:ext>
              </a:extLst>
            </p:cNvPr>
            <p:cNvSpPr/>
            <p:nvPr/>
          </p:nvSpPr>
          <p:spPr>
            <a:xfrm>
              <a:off x="170187" y="5314975"/>
              <a:ext cx="7175007" cy="39084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достовірність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зазначених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заяві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відомостей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відсутність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/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наявність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зобов’язань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що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перевищують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суму граничного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розміру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заборгованості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погашення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зобов’язань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покладається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на </a:t>
              </a:r>
              <a:r>
                <a:rPr lang="ru-RU" sz="800" u="sng" dirty="0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яка виявила бажання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провадити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підприємницьку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діяльність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98" name="Рисунок 97" descr="Предупреждение">
              <a:extLst>
                <a:ext uri="{FF2B5EF4-FFF2-40B4-BE49-F238E27FC236}">
                  <a16:creationId xmlns:a16="http://schemas.microsoft.com/office/drawing/2014/main" id="{27C22633-48AE-44F9-BB87-7508584EE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27574" y="5317956"/>
              <a:ext cx="360000" cy="360001"/>
            </a:xfrm>
            <a:prstGeom prst="rect">
              <a:avLst/>
            </a:prstGeom>
          </p:spPr>
        </p:pic>
      </p:grpSp>
      <p:pic>
        <p:nvPicPr>
          <p:cNvPr id="81" name="Рисунок 80" descr="Предупреждение">
            <a:extLst>
              <a:ext uri="{FF2B5EF4-FFF2-40B4-BE49-F238E27FC236}">
                <a16:creationId xmlns:a16="http://schemas.microsoft.com/office/drawing/2014/main" id="{B03BA088-2A2D-4B64-987F-2963974AE04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57848" y="4786573"/>
            <a:ext cx="230132" cy="230133"/>
          </a:xfrm>
          <a:prstGeom prst="rect">
            <a:avLst/>
          </a:prstGeom>
        </p:spPr>
      </p:pic>
      <p:pic>
        <p:nvPicPr>
          <p:cNvPr id="90" name="Рисунок 89" descr="Банк">
            <a:extLst>
              <a:ext uri="{FF2B5EF4-FFF2-40B4-BE49-F238E27FC236}">
                <a16:creationId xmlns:a16="http://schemas.microsoft.com/office/drawing/2014/main" id="{F471D5EA-F330-478F-AC46-BA47FB6BDFC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80963" y="5643716"/>
            <a:ext cx="279085" cy="279085"/>
          </a:xfrm>
          <a:prstGeom prst="rect">
            <a:avLst/>
          </a:prstGeom>
        </p:spPr>
      </p:pic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CFEB82F8-5DA7-4D81-B8B4-CD866AE2D73F}"/>
              </a:ext>
            </a:extLst>
          </p:cNvPr>
          <p:cNvGrpSpPr/>
          <p:nvPr/>
        </p:nvGrpSpPr>
        <p:grpSpPr>
          <a:xfrm>
            <a:off x="192333" y="6601574"/>
            <a:ext cx="4151144" cy="889136"/>
            <a:chOff x="572590" y="3694506"/>
            <a:chExt cx="2262050" cy="1705239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79D69730-59CB-4BFA-B904-6495087F8606}"/>
                </a:ext>
              </a:extLst>
            </p:cNvPr>
            <p:cNvSpPr/>
            <p:nvPr/>
          </p:nvSpPr>
          <p:spPr>
            <a:xfrm>
              <a:off x="572590" y="4067265"/>
              <a:ext cx="2262050" cy="133248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Особа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щодо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якої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комісією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прийнято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надання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їй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протягом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30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календарних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днів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дати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отримання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повідомлення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прийняте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комісією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повинна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створити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юридичну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особу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чи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зареєструватися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як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фізична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особа ―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підприємець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id="{62B7BB89-9043-481F-B696-53E0A4E08DF8}"/>
                </a:ext>
              </a:extLst>
            </p:cNvPr>
            <p:cNvSpPr/>
            <p:nvPr/>
          </p:nvSpPr>
          <p:spPr>
            <a:xfrm>
              <a:off x="572590" y="3694506"/>
              <a:ext cx="2262050" cy="559250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r"/>
              <a:r>
                <a:rPr lang="uk-UA" sz="16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4. Реєстрація </a:t>
              </a:r>
            </a:p>
          </p:txBody>
        </p:sp>
      </p:grp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89D59399-719D-45C1-8945-876FEB9B1EE0}"/>
              </a:ext>
            </a:extLst>
          </p:cNvPr>
          <p:cNvGrpSpPr/>
          <p:nvPr/>
        </p:nvGrpSpPr>
        <p:grpSpPr>
          <a:xfrm>
            <a:off x="4457367" y="6601300"/>
            <a:ext cx="2909973" cy="898870"/>
            <a:chOff x="590463" y="3706456"/>
            <a:chExt cx="2031637" cy="1114560"/>
          </a:xfrm>
        </p:grpSpPr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E029A971-5148-4E8F-ACDB-E3D9BAF29DFF}"/>
                </a:ext>
              </a:extLst>
            </p:cNvPr>
            <p:cNvSpPr/>
            <p:nvPr/>
          </p:nvSpPr>
          <p:spPr>
            <a:xfrm>
              <a:off x="590463" y="4068025"/>
              <a:ext cx="2031637" cy="75299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Угода є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тристоронньою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. Угода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укладається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між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центром зайнятості,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Особою 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та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u="sng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Регіональним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центром </a:t>
              </a:r>
              <a:r>
                <a:rPr lang="ru-RU" sz="800" u="sng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зайнтятості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за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формою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згідно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  <a:hlinkClick r:id="rId21"/>
                </a:rPr>
                <a:t>додатком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  <a:hlinkClick r:id="rId21"/>
                </a:rPr>
                <a:t> 2 до Порядку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терміном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 3 роки</a:t>
              </a:r>
              <a:endPara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  <a:p>
              <a:pPr algn="just"/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107" name="Прямоугольник 106">
              <a:extLst>
                <a:ext uri="{FF2B5EF4-FFF2-40B4-BE49-F238E27FC236}">
                  <a16:creationId xmlns:a16="http://schemas.microsoft.com/office/drawing/2014/main" id="{5CA15854-A5EB-4322-95E3-65BDA9D95281}"/>
                </a:ext>
              </a:extLst>
            </p:cNvPr>
            <p:cNvSpPr/>
            <p:nvPr/>
          </p:nvSpPr>
          <p:spPr>
            <a:xfrm>
              <a:off x="590463" y="3706456"/>
              <a:ext cx="2031637" cy="361572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5. Укладення угоди</a:t>
              </a:r>
            </a:p>
          </p:txBody>
        </p:sp>
      </p:grpSp>
      <p:pic>
        <p:nvPicPr>
          <p:cNvPr id="15" name="Рисунок 14" descr="Документ">
            <a:extLst>
              <a:ext uri="{FF2B5EF4-FFF2-40B4-BE49-F238E27FC236}">
                <a16:creationId xmlns:a16="http://schemas.microsoft.com/office/drawing/2014/main" id="{1CB125E6-82A1-4446-A286-D2A299AA574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8507" y="6624772"/>
            <a:ext cx="291600" cy="291600"/>
          </a:xfrm>
          <a:prstGeom prst="rect">
            <a:avLst/>
          </a:prstGeom>
        </p:spPr>
      </p:pic>
      <p:sp>
        <p:nvSpPr>
          <p:cNvPr id="17" name="Рисунок 9" descr="Диплом">
            <a:extLst>
              <a:ext uri="{FF2B5EF4-FFF2-40B4-BE49-F238E27FC236}">
                <a16:creationId xmlns:a16="http://schemas.microsoft.com/office/drawing/2014/main" id="{9CC11C58-2AEA-4810-B1CD-7F882C898863}"/>
              </a:ext>
            </a:extLst>
          </p:cNvPr>
          <p:cNvSpPr/>
          <p:nvPr/>
        </p:nvSpPr>
        <p:spPr>
          <a:xfrm>
            <a:off x="4547433" y="6655853"/>
            <a:ext cx="367892" cy="229723"/>
          </a:xfrm>
          <a:custGeom>
            <a:avLst/>
            <a:gdLst>
              <a:gd name="connsiteX0" fmla="*/ 367892 w 367892"/>
              <a:gd name="connsiteY0" fmla="*/ 89612 h 229723"/>
              <a:gd name="connsiteX1" fmla="*/ 313419 w 367892"/>
              <a:gd name="connsiteY1" fmla="*/ 13420 h 229723"/>
              <a:gd name="connsiteX2" fmla="*/ 233961 w 367892"/>
              <a:gd name="connsiteY2" fmla="*/ 13420 h 229723"/>
              <a:gd name="connsiteX3" fmla="*/ 224426 w 367892"/>
              <a:gd name="connsiteY3" fmla="*/ 4856 h 229723"/>
              <a:gd name="connsiteX4" fmla="*/ 211183 w 367892"/>
              <a:gd name="connsiteY4" fmla="*/ 4856 h 229723"/>
              <a:gd name="connsiteX5" fmla="*/ 198823 w 367892"/>
              <a:gd name="connsiteY5" fmla="*/ 1 h 229723"/>
              <a:gd name="connsiteX6" fmla="*/ 185226 w 367892"/>
              <a:gd name="connsiteY6" fmla="*/ 5828 h 229723"/>
              <a:gd name="connsiteX7" fmla="*/ 170394 w 367892"/>
              <a:gd name="connsiteY7" fmla="*/ 5828 h 229723"/>
              <a:gd name="connsiteX8" fmla="*/ 162051 w 367892"/>
              <a:gd name="connsiteY8" fmla="*/ 13420 h 229723"/>
              <a:gd name="connsiteX9" fmla="*/ 44806 w 367892"/>
              <a:gd name="connsiteY9" fmla="*/ 13685 h 229723"/>
              <a:gd name="connsiteX10" fmla="*/ 0 w 367892"/>
              <a:gd name="connsiteY10" fmla="*/ 88464 h 229723"/>
              <a:gd name="connsiteX11" fmla="*/ 48558 w 367892"/>
              <a:gd name="connsiteY11" fmla="*/ 163508 h 229723"/>
              <a:gd name="connsiteX12" fmla="*/ 152295 w 367892"/>
              <a:gd name="connsiteY12" fmla="*/ 163508 h 229723"/>
              <a:gd name="connsiteX13" fmla="*/ 152295 w 367892"/>
              <a:gd name="connsiteY13" fmla="*/ 229724 h 229723"/>
              <a:gd name="connsiteX14" fmla="*/ 196439 w 367892"/>
              <a:gd name="connsiteY14" fmla="*/ 195512 h 229723"/>
              <a:gd name="connsiteX15" fmla="*/ 240582 w 367892"/>
              <a:gd name="connsiteY15" fmla="*/ 229724 h 229723"/>
              <a:gd name="connsiteX16" fmla="*/ 240582 w 367892"/>
              <a:gd name="connsiteY16" fmla="*/ 163508 h 229723"/>
              <a:gd name="connsiteX17" fmla="*/ 344320 w 367892"/>
              <a:gd name="connsiteY17" fmla="*/ 163508 h 229723"/>
              <a:gd name="connsiteX18" fmla="*/ 353148 w 367892"/>
              <a:gd name="connsiteY18" fmla="*/ 154680 h 229723"/>
              <a:gd name="connsiteX19" fmla="*/ 344320 w 367892"/>
              <a:gd name="connsiteY19" fmla="*/ 145851 h 229723"/>
              <a:gd name="connsiteX20" fmla="*/ 320041 w 367892"/>
              <a:gd name="connsiteY20" fmla="*/ 123779 h 229723"/>
              <a:gd name="connsiteX21" fmla="*/ 346527 w 367892"/>
              <a:gd name="connsiteY21" fmla="*/ 123779 h 229723"/>
              <a:gd name="connsiteX22" fmla="*/ 367892 w 367892"/>
              <a:gd name="connsiteY22" fmla="*/ 89612 h 229723"/>
              <a:gd name="connsiteX23" fmla="*/ 197940 w 367892"/>
              <a:gd name="connsiteY23" fmla="*/ 31872 h 229723"/>
              <a:gd name="connsiteX24" fmla="*/ 236697 w 367892"/>
              <a:gd name="connsiteY24" fmla="*/ 70631 h 229723"/>
              <a:gd name="connsiteX25" fmla="*/ 197939 w 367892"/>
              <a:gd name="connsiteY25" fmla="*/ 109388 h 229723"/>
              <a:gd name="connsiteX26" fmla="*/ 159182 w 367892"/>
              <a:gd name="connsiteY26" fmla="*/ 70807 h 229723"/>
              <a:gd name="connsiteX27" fmla="*/ 197763 w 367892"/>
              <a:gd name="connsiteY27" fmla="*/ 31873 h 229723"/>
              <a:gd name="connsiteX28" fmla="*/ 197940 w 367892"/>
              <a:gd name="connsiteY28" fmla="*/ 31872 h 229723"/>
              <a:gd name="connsiteX29" fmla="*/ 143731 w 367892"/>
              <a:gd name="connsiteY29" fmla="*/ 31078 h 229723"/>
              <a:gd name="connsiteX30" fmla="*/ 143731 w 367892"/>
              <a:gd name="connsiteY30" fmla="*/ 34433 h 229723"/>
              <a:gd name="connsiteX31" fmla="*/ 133314 w 367892"/>
              <a:gd name="connsiteY31" fmla="*/ 58226 h 229723"/>
              <a:gd name="connsiteX32" fmla="*/ 128281 w 367892"/>
              <a:gd name="connsiteY32" fmla="*/ 70807 h 229723"/>
              <a:gd name="connsiteX33" fmla="*/ 134108 w 367892"/>
              <a:gd name="connsiteY33" fmla="*/ 84050 h 229723"/>
              <a:gd name="connsiteX34" fmla="*/ 134108 w 367892"/>
              <a:gd name="connsiteY34" fmla="*/ 98838 h 229723"/>
              <a:gd name="connsiteX35" fmla="*/ 139670 w 367892"/>
              <a:gd name="connsiteY35" fmla="*/ 106122 h 229723"/>
              <a:gd name="connsiteX36" fmla="*/ 90141 w 367892"/>
              <a:gd name="connsiteY36" fmla="*/ 106122 h 229723"/>
              <a:gd name="connsiteX37" fmla="*/ 94909 w 367892"/>
              <a:gd name="connsiteY37" fmla="*/ 84050 h 229723"/>
              <a:gd name="connsiteX38" fmla="*/ 80474 w 367892"/>
              <a:gd name="connsiteY38" fmla="*/ 31078 h 229723"/>
              <a:gd name="connsiteX39" fmla="*/ 48558 w 367892"/>
              <a:gd name="connsiteY39" fmla="*/ 145851 h 229723"/>
              <a:gd name="connsiteX40" fmla="*/ 17657 w 367892"/>
              <a:gd name="connsiteY40" fmla="*/ 88464 h 229723"/>
              <a:gd name="connsiteX41" fmla="*/ 48558 w 367892"/>
              <a:gd name="connsiteY41" fmla="*/ 31078 h 229723"/>
              <a:gd name="connsiteX42" fmla="*/ 77251 w 367892"/>
              <a:gd name="connsiteY42" fmla="*/ 84050 h 229723"/>
              <a:gd name="connsiteX43" fmla="*/ 64008 w 367892"/>
              <a:gd name="connsiteY43" fmla="*/ 106122 h 229723"/>
              <a:gd name="connsiteX44" fmla="*/ 50765 w 367892"/>
              <a:gd name="connsiteY44" fmla="*/ 81843 h 229723"/>
              <a:gd name="connsiteX45" fmla="*/ 51692 w 367892"/>
              <a:gd name="connsiteY45" fmla="*/ 73014 h 229723"/>
              <a:gd name="connsiteX46" fmla="*/ 44982 w 367892"/>
              <a:gd name="connsiteY46" fmla="*/ 62464 h 229723"/>
              <a:gd name="connsiteX47" fmla="*/ 34432 w 367892"/>
              <a:gd name="connsiteY47" fmla="*/ 69174 h 229723"/>
              <a:gd name="connsiteX48" fmla="*/ 33108 w 367892"/>
              <a:gd name="connsiteY48" fmla="*/ 81843 h 229723"/>
              <a:gd name="connsiteX49" fmla="*/ 64008 w 367892"/>
              <a:gd name="connsiteY49" fmla="*/ 123779 h 229723"/>
              <a:gd name="connsiteX50" fmla="*/ 152295 w 367892"/>
              <a:gd name="connsiteY50" fmla="*/ 123779 h 229723"/>
              <a:gd name="connsiteX51" fmla="*/ 152295 w 367892"/>
              <a:gd name="connsiteY51" fmla="*/ 145851 h 229723"/>
              <a:gd name="connsiteX52" fmla="*/ 196439 w 367892"/>
              <a:gd name="connsiteY52" fmla="*/ 173176 h 229723"/>
              <a:gd name="connsiteX53" fmla="*/ 169953 w 367892"/>
              <a:gd name="connsiteY53" fmla="*/ 193703 h 229723"/>
              <a:gd name="connsiteX54" fmla="*/ 169953 w 367892"/>
              <a:gd name="connsiteY54" fmla="*/ 134771 h 229723"/>
              <a:gd name="connsiteX55" fmla="*/ 173175 w 367892"/>
              <a:gd name="connsiteY55" fmla="*/ 136404 h 229723"/>
              <a:gd name="connsiteX56" fmla="*/ 186418 w 367892"/>
              <a:gd name="connsiteY56" fmla="*/ 136404 h 229723"/>
              <a:gd name="connsiteX57" fmla="*/ 198911 w 367892"/>
              <a:gd name="connsiteY57" fmla="*/ 141437 h 229723"/>
              <a:gd name="connsiteX58" fmla="*/ 212507 w 367892"/>
              <a:gd name="connsiteY58" fmla="*/ 135610 h 229723"/>
              <a:gd name="connsiteX59" fmla="*/ 222925 w 367892"/>
              <a:gd name="connsiteY59" fmla="*/ 136846 h 229723"/>
              <a:gd name="connsiteX60" fmla="*/ 222925 w 367892"/>
              <a:gd name="connsiteY60" fmla="*/ 193703 h 229723"/>
              <a:gd name="connsiteX61" fmla="*/ 240582 w 367892"/>
              <a:gd name="connsiteY61" fmla="*/ 145851 h 229723"/>
              <a:gd name="connsiteX62" fmla="*/ 240582 w 367892"/>
              <a:gd name="connsiteY62" fmla="*/ 125324 h 229723"/>
              <a:gd name="connsiteX63" fmla="*/ 244467 w 367892"/>
              <a:gd name="connsiteY63" fmla="*/ 123779 h 229723"/>
              <a:gd name="connsiteX64" fmla="*/ 302383 w 367892"/>
              <a:gd name="connsiteY64" fmla="*/ 123779 h 229723"/>
              <a:gd name="connsiteX65" fmla="*/ 309490 w 367892"/>
              <a:gd name="connsiteY65" fmla="*/ 145851 h 229723"/>
              <a:gd name="connsiteX66" fmla="*/ 255591 w 367892"/>
              <a:gd name="connsiteY66" fmla="*/ 106122 h 229723"/>
              <a:gd name="connsiteX67" fmla="*/ 264685 w 367892"/>
              <a:gd name="connsiteY67" fmla="*/ 96366 h 229723"/>
              <a:gd name="connsiteX68" fmla="*/ 264685 w 367892"/>
              <a:gd name="connsiteY68" fmla="*/ 83123 h 229723"/>
              <a:gd name="connsiteX69" fmla="*/ 269540 w 367892"/>
              <a:gd name="connsiteY69" fmla="*/ 70763 h 229723"/>
              <a:gd name="connsiteX70" fmla="*/ 263714 w 367892"/>
              <a:gd name="connsiteY70" fmla="*/ 57167 h 229723"/>
              <a:gd name="connsiteX71" fmla="*/ 263714 w 367892"/>
              <a:gd name="connsiteY71" fmla="*/ 42334 h 229723"/>
              <a:gd name="connsiteX72" fmla="*/ 254223 w 367892"/>
              <a:gd name="connsiteY72" fmla="*/ 32888 h 229723"/>
              <a:gd name="connsiteX73" fmla="*/ 253825 w 367892"/>
              <a:gd name="connsiteY73" fmla="*/ 31078 h 229723"/>
              <a:gd name="connsiteX74" fmla="*/ 313419 w 367892"/>
              <a:gd name="connsiteY74" fmla="*/ 31078 h 229723"/>
              <a:gd name="connsiteX75" fmla="*/ 347277 w 367892"/>
              <a:gd name="connsiteY75" fmla="*/ 68247 h 229723"/>
              <a:gd name="connsiteX76" fmla="*/ 346527 w 367892"/>
              <a:gd name="connsiteY76" fmla="*/ 106122 h 22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67892" h="229723">
                <a:moveTo>
                  <a:pt x="367892" y="89612"/>
                </a:moveTo>
                <a:cubicBezTo>
                  <a:pt x="367892" y="58712"/>
                  <a:pt x="350588" y="13420"/>
                  <a:pt x="313419" y="13420"/>
                </a:cubicBezTo>
                <a:lnTo>
                  <a:pt x="233961" y="13420"/>
                </a:lnTo>
                <a:cubicBezTo>
                  <a:pt x="231988" y="9456"/>
                  <a:pt x="228578" y="6393"/>
                  <a:pt x="224426" y="4856"/>
                </a:cubicBezTo>
                <a:cubicBezTo>
                  <a:pt x="220179" y="3138"/>
                  <a:pt x="215430" y="3138"/>
                  <a:pt x="211183" y="4856"/>
                </a:cubicBezTo>
                <a:cubicBezTo>
                  <a:pt x="207795" y="1781"/>
                  <a:pt x="203398" y="54"/>
                  <a:pt x="198823" y="1"/>
                </a:cubicBezTo>
                <a:cubicBezTo>
                  <a:pt x="193675" y="-43"/>
                  <a:pt x="188744" y="2070"/>
                  <a:pt x="185226" y="5828"/>
                </a:cubicBezTo>
                <a:cubicBezTo>
                  <a:pt x="180500" y="3753"/>
                  <a:pt x="175121" y="3753"/>
                  <a:pt x="170394" y="5828"/>
                </a:cubicBezTo>
                <a:cubicBezTo>
                  <a:pt x="166877" y="7408"/>
                  <a:pt x="163954" y="10067"/>
                  <a:pt x="162051" y="13420"/>
                </a:cubicBezTo>
                <a:cubicBezTo>
                  <a:pt x="162051" y="13420"/>
                  <a:pt x="45159" y="13420"/>
                  <a:pt x="44806" y="13685"/>
                </a:cubicBezTo>
                <a:cubicBezTo>
                  <a:pt x="19423" y="16555"/>
                  <a:pt x="0" y="48338"/>
                  <a:pt x="0" y="88464"/>
                </a:cubicBezTo>
                <a:cubicBezTo>
                  <a:pt x="0" y="130533"/>
                  <a:pt x="21321" y="163508"/>
                  <a:pt x="48558" y="163508"/>
                </a:cubicBezTo>
                <a:lnTo>
                  <a:pt x="152295" y="163508"/>
                </a:lnTo>
                <a:lnTo>
                  <a:pt x="152295" y="229724"/>
                </a:lnTo>
                <a:lnTo>
                  <a:pt x="196439" y="195512"/>
                </a:lnTo>
                <a:lnTo>
                  <a:pt x="240582" y="229724"/>
                </a:lnTo>
                <a:lnTo>
                  <a:pt x="240582" y="163508"/>
                </a:lnTo>
                <a:lnTo>
                  <a:pt x="344320" y="163508"/>
                </a:lnTo>
                <a:cubicBezTo>
                  <a:pt x="349196" y="163508"/>
                  <a:pt x="353148" y="159556"/>
                  <a:pt x="353148" y="154680"/>
                </a:cubicBezTo>
                <a:cubicBezTo>
                  <a:pt x="353148" y="149804"/>
                  <a:pt x="349196" y="145851"/>
                  <a:pt x="344320" y="145851"/>
                </a:cubicBezTo>
                <a:cubicBezTo>
                  <a:pt x="331533" y="146426"/>
                  <a:pt x="320683" y="136563"/>
                  <a:pt x="320041" y="123779"/>
                </a:cubicBezTo>
                <a:lnTo>
                  <a:pt x="346527" y="123779"/>
                </a:lnTo>
                <a:cubicBezTo>
                  <a:pt x="356856" y="123779"/>
                  <a:pt x="367892" y="114950"/>
                  <a:pt x="367892" y="89612"/>
                </a:cubicBezTo>
                <a:close/>
                <a:moveTo>
                  <a:pt x="197940" y="31872"/>
                </a:moveTo>
                <a:cubicBezTo>
                  <a:pt x="219345" y="31872"/>
                  <a:pt x="236698" y="49225"/>
                  <a:pt x="236697" y="70631"/>
                </a:cubicBezTo>
                <a:cubicBezTo>
                  <a:pt x="236697" y="92036"/>
                  <a:pt x="219344" y="109389"/>
                  <a:pt x="197939" y="109388"/>
                </a:cubicBezTo>
                <a:cubicBezTo>
                  <a:pt x="176602" y="109388"/>
                  <a:pt x="159279" y="92143"/>
                  <a:pt x="159182" y="70807"/>
                </a:cubicBezTo>
                <a:cubicBezTo>
                  <a:pt x="159084" y="49402"/>
                  <a:pt x="176357" y="31970"/>
                  <a:pt x="197763" y="31873"/>
                </a:cubicBezTo>
                <a:cubicBezTo>
                  <a:pt x="197822" y="31872"/>
                  <a:pt x="197880" y="31872"/>
                  <a:pt x="197940" y="31872"/>
                </a:cubicBezTo>
                <a:close/>
                <a:moveTo>
                  <a:pt x="143731" y="31078"/>
                </a:moveTo>
                <a:cubicBezTo>
                  <a:pt x="143644" y="32194"/>
                  <a:pt x="143644" y="33316"/>
                  <a:pt x="143731" y="34433"/>
                </a:cubicBezTo>
                <a:cubicBezTo>
                  <a:pt x="134301" y="38144"/>
                  <a:pt x="129645" y="48779"/>
                  <a:pt x="133314" y="58226"/>
                </a:cubicBezTo>
                <a:cubicBezTo>
                  <a:pt x="130135" y="61651"/>
                  <a:pt x="128341" y="66134"/>
                  <a:pt x="128281" y="70807"/>
                </a:cubicBezTo>
                <a:cubicBezTo>
                  <a:pt x="128335" y="75831"/>
                  <a:pt x="130440" y="80616"/>
                  <a:pt x="134108" y="84050"/>
                </a:cubicBezTo>
                <a:cubicBezTo>
                  <a:pt x="132036" y="88761"/>
                  <a:pt x="132036" y="94127"/>
                  <a:pt x="134108" y="98838"/>
                </a:cubicBezTo>
                <a:cubicBezTo>
                  <a:pt x="135323" y="101693"/>
                  <a:pt x="137236" y="104198"/>
                  <a:pt x="139670" y="106122"/>
                </a:cubicBezTo>
                <a:lnTo>
                  <a:pt x="90141" y="106122"/>
                </a:lnTo>
                <a:cubicBezTo>
                  <a:pt x="93232" y="99171"/>
                  <a:pt x="94855" y="91657"/>
                  <a:pt x="94909" y="84050"/>
                </a:cubicBezTo>
                <a:cubicBezTo>
                  <a:pt x="94909" y="61978"/>
                  <a:pt x="89523" y="43615"/>
                  <a:pt x="80474" y="31078"/>
                </a:cubicBezTo>
                <a:close/>
                <a:moveTo>
                  <a:pt x="48558" y="145851"/>
                </a:moveTo>
                <a:cubicBezTo>
                  <a:pt x="33637" y="145851"/>
                  <a:pt x="17657" y="122808"/>
                  <a:pt x="17657" y="88464"/>
                </a:cubicBezTo>
                <a:cubicBezTo>
                  <a:pt x="17657" y="54121"/>
                  <a:pt x="33637" y="31078"/>
                  <a:pt x="48558" y="31078"/>
                </a:cubicBezTo>
                <a:cubicBezTo>
                  <a:pt x="65200" y="31078"/>
                  <a:pt x="77251" y="53150"/>
                  <a:pt x="77251" y="84050"/>
                </a:cubicBezTo>
                <a:cubicBezTo>
                  <a:pt x="77251" y="84050"/>
                  <a:pt x="76942" y="106122"/>
                  <a:pt x="64008" y="106122"/>
                </a:cubicBezTo>
                <a:cubicBezTo>
                  <a:pt x="57740" y="106122"/>
                  <a:pt x="50765" y="95748"/>
                  <a:pt x="50765" y="81843"/>
                </a:cubicBezTo>
                <a:cubicBezTo>
                  <a:pt x="50743" y="78875"/>
                  <a:pt x="51054" y="75913"/>
                  <a:pt x="51692" y="73014"/>
                </a:cubicBezTo>
                <a:cubicBezTo>
                  <a:pt x="52752" y="68248"/>
                  <a:pt x="49748" y="63524"/>
                  <a:pt x="44982" y="62464"/>
                </a:cubicBezTo>
                <a:cubicBezTo>
                  <a:pt x="40216" y="61403"/>
                  <a:pt x="35492" y="64407"/>
                  <a:pt x="34432" y="69174"/>
                </a:cubicBezTo>
                <a:cubicBezTo>
                  <a:pt x="33528" y="73335"/>
                  <a:pt x="33084" y="77584"/>
                  <a:pt x="33108" y="81843"/>
                </a:cubicBezTo>
                <a:cubicBezTo>
                  <a:pt x="33108" y="105371"/>
                  <a:pt x="46704" y="123779"/>
                  <a:pt x="64008" y="123779"/>
                </a:cubicBezTo>
                <a:lnTo>
                  <a:pt x="152295" y="123779"/>
                </a:lnTo>
                <a:lnTo>
                  <a:pt x="152295" y="145851"/>
                </a:lnTo>
                <a:close/>
                <a:moveTo>
                  <a:pt x="196439" y="173176"/>
                </a:moveTo>
                <a:lnTo>
                  <a:pt x="169953" y="193703"/>
                </a:lnTo>
                <a:lnTo>
                  <a:pt x="169953" y="134771"/>
                </a:lnTo>
                <a:cubicBezTo>
                  <a:pt x="170975" y="135411"/>
                  <a:pt x="172054" y="135958"/>
                  <a:pt x="173175" y="136404"/>
                </a:cubicBezTo>
                <a:cubicBezTo>
                  <a:pt x="177434" y="138060"/>
                  <a:pt x="182159" y="138060"/>
                  <a:pt x="186418" y="136404"/>
                </a:cubicBezTo>
                <a:cubicBezTo>
                  <a:pt x="189821" y="139563"/>
                  <a:pt x="194269" y="141355"/>
                  <a:pt x="198911" y="141437"/>
                </a:cubicBezTo>
                <a:cubicBezTo>
                  <a:pt x="204054" y="141459"/>
                  <a:pt x="208976" y="139349"/>
                  <a:pt x="212507" y="135610"/>
                </a:cubicBezTo>
                <a:cubicBezTo>
                  <a:pt x="215794" y="136992"/>
                  <a:pt x="219405" y="137420"/>
                  <a:pt x="222925" y="136846"/>
                </a:cubicBezTo>
                <a:lnTo>
                  <a:pt x="222925" y="193703"/>
                </a:lnTo>
                <a:close/>
                <a:moveTo>
                  <a:pt x="240582" y="145851"/>
                </a:moveTo>
                <a:lnTo>
                  <a:pt x="240582" y="125324"/>
                </a:lnTo>
                <a:cubicBezTo>
                  <a:pt x="241926" y="124940"/>
                  <a:pt x="243227" y="124422"/>
                  <a:pt x="244467" y="123779"/>
                </a:cubicBezTo>
                <a:lnTo>
                  <a:pt x="302383" y="123779"/>
                </a:lnTo>
                <a:cubicBezTo>
                  <a:pt x="302384" y="131699"/>
                  <a:pt x="304869" y="139419"/>
                  <a:pt x="309490" y="145851"/>
                </a:cubicBezTo>
                <a:close/>
                <a:moveTo>
                  <a:pt x="255591" y="106122"/>
                </a:moveTo>
                <a:cubicBezTo>
                  <a:pt x="259781" y="104183"/>
                  <a:pt x="263045" y="100682"/>
                  <a:pt x="264685" y="96366"/>
                </a:cubicBezTo>
                <a:cubicBezTo>
                  <a:pt x="266328" y="92104"/>
                  <a:pt x="266328" y="87385"/>
                  <a:pt x="264685" y="83123"/>
                </a:cubicBezTo>
                <a:cubicBezTo>
                  <a:pt x="267803" y="79762"/>
                  <a:pt x="269538" y="75348"/>
                  <a:pt x="269540" y="70763"/>
                </a:cubicBezTo>
                <a:cubicBezTo>
                  <a:pt x="269563" y="65620"/>
                  <a:pt x="267453" y="60697"/>
                  <a:pt x="263714" y="57167"/>
                </a:cubicBezTo>
                <a:cubicBezTo>
                  <a:pt x="265767" y="52436"/>
                  <a:pt x="265767" y="47065"/>
                  <a:pt x="263714" y="42334"/>
                </a:cubicBezTo>
                <a:cubicBezTo>
                  <a:pt x="261893" y="38075"/>
                  <a:pt x="258490" y="34688"/>
                  <a:pt x="254223" y="32888"/>
                </a:cubicBezTo>
                <a:cubicBezTo>
                  <a:pt x="254142" y="32274"/>
                  <a:pt x="254009" y="31669"/>
                  <a:pt x="253825" y="31078"/>
                </a:cubicBezTo>
                <a:lnTo>
                  <a:pt x="313419" y="31078"/>
                </a:lnTo>
                <a:cubicBezTo>
                  <a:pt x="331077" y="31078"/>
                  <a:pt x="342466" y="50280"/>
                  <a:pt x="347277" y="68247"/>
                </a:cubicBezTo>
                <a:cubicBezTo>
                  <a:pt x="352883" y="89347"/>
                  <a:pt x="349175" y="104577"/>
                  <a:pt x="346527" y="106122"/>
                </a:cubicBezTo>
                <a:close/>
              </a:path>
            </a:pathLst>
          </a:custGeom>
          <a:solidFill>
            <a:schemeClr val="bg1"/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uk-UA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C9F7E39-F450-42A5-90EB-1F9EA72A9EA5}"/>
              </a:ext>
            </a:extLst>
          </p:cNvPr>
          <p:cNvGrpSpPr/>
          <p:nvPr/>
        </p:nvGrpSpPr>
        <p:grpSpPr>
          <a:xfrm>
            <a:off x="192331" y="9627440"/>
            <a:ext cx="7184878" cy="214787"/>
            <a:chOff x="149406" y="9851256"/>
            <a:chExt cx="7184878" cy="214787"/>
          </a:xfrm>
        </p:grpSpPr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id="{D31DEE9B-C291-48F7-AD46-A1C405F771E8}"/>
                </a:ext>
              </a:extLst>
            </p:cNvPr>
            <p:cNvSpPr/>
            <p:nvPr/>
          </p:nvSpPr>
          <p:spPr>
            <a:xfrm>
              <a:off x="149406" y="9851256"/>
              <a:ext cx="7184878" cy="2147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повертається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разі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смерті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Особи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09" name="Рисунок 108" descr="Предупреждение">
              <a:extLst>
                <a:ext uri="{FF2B5EF4-FFF2-40B4-BE49-F238E27FC236}">
                  <a16:creationId xmlns:a16="http://schemas.microsoft.com/office/drawing/2014/main" id="{3816FE19-4B62-4FEA-9E82-0969CFE6F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046740" y="9871436"/>
              <a:ext cx="187220" cy="187221"/>
            </a:xfrm>
            <a:prstGeom prst="rect">
              <a:avLst/>
            </a:prstGeom>
          </p:spPr>
        </p:pic>
        <p:pic>
          <p:nvPicPr>
            <p:cNvPr id="110" name="Рисунок 109" descr="Предупреждение">
              <a:extLst>
                <a:ext uri="{FF2B5EF4-FFF2-40B4-BE49-F238E27FC236}">
                  <a16:creationId xmlns:a16="http://schemas.microsoft.com/office/drawing/2014/main" id="{DC2E822C-6178-4443-876F-63A3389CD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26345" y="9869359"/>
              <a:ext cx="187220" cy="187221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7DD9E8C-254C-46D1-8F23-460B5B8A2B02}"/>
              </a:ext>
            </a:extLst>
          </p:cNvPr>
          <p:cNvGrpSpPr/>
          <p:nvPr/>
        </p:nvGrpSpPr>
        <p:grpSpPr>
          <a:xfrm>
            <a:off x="192332" y="7581386"/>
            <a:ext cx="7175007" cy="1100272"/>
            <a:chOff x="192332" y="7581386"/>
            <a:chExt cx="7175007" cy="1100272"/>
          </a:xfrm>
        </p:grpSpPr>
        <p:sp>
          <p:nvSpPr>
            <p:cNvPr id="112" name="Прямоугольник 111">
              <a:extLst>
                <a:ext uri="{FF2B5EF4-FFF2-40B4-BE49-F238E27FC236}">
                  <a16:creationId xmlns:a16="http://schemas.microsoft.com/office/drawing/2014/main" id="{ED7D1EF6-067C-42EA-9682-943F896EC50C}"/>
                </a:ext>
              </a:extLst>
            </p:cNvPr>
            <p:cNvSpPr/>
            <p:nvPr/>
          </p:nvSpPr>
          <p:spPr>
            <a:xfrm>
              <a:off x="192332" y="7581386"/>
              <a:ext cx="7175007" cy="110027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готується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центром зайнятості,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якому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зареєстрована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як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безробітна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.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Підписується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Особою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відповідним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центром зайнятості.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Підписана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двома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сторонами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подається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регіональному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центру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На дату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укладення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повинен бути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чинним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правовий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статус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як члена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малозабезпеченої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сім’ї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. В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іншому</a:t>
              </a:r>
              <a:r>
                <a:rPr lang="ru-RU" sz="800" dirty="0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випадку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попередньо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прийняте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про надання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скасовується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В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обов’язково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зазначаються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умови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невиконання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або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неналежне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виконання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яких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може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призвести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до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розірвання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угоди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повернення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отриманих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коштів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14" name="Рисунок 113" descr="Информация">
              <a:extLst>
                <a:ext uri="{FF2B5EF4-FFF2-40B4-BE49-F238E27FC236}">
                  <a16:creationId xmlns:a16="http://schemas.microsoft.com/office/drawing/2014/main" id="{D2A6CF3F-0DAD-4E9F-B1DF-EBFCA667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56859" y="7964402"/>
              <a:ext cx="323359" cy="323359"/>
            </a:xfrm>
            <a:prstGeom prst="rect">
              <a:avLst/>
            </a:prstGeom>
          </p:spPr>
        </p:pic>
      </p:grp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D93F32E6-5BBE-43CC-966B-5BA52CA4A943}"/>
              </a:ext>
            </a:extLst>
          </p:cNvPr>
          <p:cNvSpPr/>
          <p:nvPr/>
        </p:nvSpPr>
        <p:spPr>
          <a:xfrm>
            <a:off x="3779836" y="6329337"/>
            <a:ext cx="3230563" cy="16280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/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Засідання комісії відбувається в присутності </a:t>
            </a:r>
            <a:r>
              <a:rPr lang="uk-UA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Особи (за її бажанням)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069A4600-A36D-4691-A466-B02D0CC11C3F}"/>
              </a:ext>
            </a:extLst>
          </p:cNvPr>
          <p:cNvSpPr/>
          <p:nvPr/>
        </p:nvSpPr>
        <p:spPr>
          <a:xfrm>
            <a:off x="192331" y="8778364"/>
            <a:ext cx="7175007" cy="7805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361950" algn="just"/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повертається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якщо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Особою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:</a:t>
            </a:r>
          </a:p>
          <a:p>
            <a:pPr marL="533400" indent="-171450" algn="just"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трирічний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період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отримання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або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період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до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дострокового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повернення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в тому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числі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випадку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розірвання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угоди,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сплачено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податки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збори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і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єдиний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внесок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загальнообов’язкове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державне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соціальне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страхування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сумі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що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перевищує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суму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наданої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;</a:t>
            </a:r>
          </a:p>
          <a:p>
            <a:pPr marL="533400" indent="-171450" algn="just"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у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перший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рік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отримання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працевлаштовано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направленням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центру зайнятості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менше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ніж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двох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непрацюючих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працездатних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осіб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із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числа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членів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малозабезпечених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сімей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строком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менше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ніж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на два роки</a:t>
            </a:r>
            <a:endParaRPr lang="ru-RU" sz="800" dirty="0">
              <a:solidFill>
                <a:schemeClr val="tx1"/>
              </a:solidFill>
              <a:latin typeface="BauhausC Medium" panose="04000800000000000000" pitchFamily="82" charset="-52"/>
              <a:cs typeface="Times New Roman" panose="02020603050405020304" pitchFamily="18" charset="0"/>
            </a:endParaRPr>
          </a:p>
        </p:txBody>
      </p:sp>
      <p:pic>
        <p:nvPicPr>
          <p:cNvPr id="119" name="Рисунок 118" descr="Предупреждение">
            <a:extLst>
              <a:ext uri="{FF2B5EF4-FFF2-40B4-BE49-F238E27FC236}">
                <a16:creationId xmlns:a16="http://schemas.microsoft.com/office/drawing/2014/main" id="{E1879D05-7350-49F5-8B8A-0D3CB97FCE8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71332" y="8956193"/>
            <a:ext cx="360000" cy="360001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8615F66-08B2-4026-87A1-4947C3008C82}"/>
              </a:ext>
            </a:extLst>
          </p:cNvPr>
          <p:cNvGrpSpPr/>
          <p:nvPr/>
        </p:nvGrpSpPr>
        <p:grpSpPr>
          <a:xfrm>
            <a:off x="187581" y="9867308"/>
            <a:ext cx="7194377" cy="294750"/>
            <a:chOff x="182459" y="9588262"/>
            <a:chExt cx="7194377" cy="294750"/>
          </a:xfrm>
        </p:grpSpPr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id="{C172FAB6-F6B6-4E25-85B1-B8421F5CB9D5}"/>
                </a:ext>
              </a:extLst>
            </p:cNvPr>
            <p:cNvSpPr/>
            <p:nvPr/>
          </p:nvSpPr>
          <p:spPr>
            <a:xfrm>
              <a:off x="182459" y="9620870"/>
              <a:ext cx="7194377" cy="2147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Контроль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за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виконанням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умов Угоди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здійснює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регіональний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 зайнятості/центр зайнятості</a:t>
              </a:r>
            </a:p>
          </p:txBody>
        </p:sp>
        <p:pic>
          <p:nvPicPr>
            <p:cNvPr id="28" name="Рисунок 27" descr="Целевая аудитория">
              <a:extLst>
                <a:ext uri="{FF2B5EF4-FFF2-40B4-BE49-F238E27FC236}">
                  <a16:creationId xmlns:a16="http://schemas.microsoft.com/office/drawing/2014/main" id="{F95A9109-701A-4786-AE32-A05AD2F64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315964" y="9588262"/>
              <a:ext cx="294750" cy="294750"/>
            </a:xfrm>
            <a:prstGeom prst="rect">
              <a:avLst/>
            </a:prstGeom>
          </p:spPr>
        </p:pic>
        <p:pic>
          <p:nvPicPr>
            <p:cNvPr id="120" name="Рисунок 119" descr="Предупреждение">
              <a:extLst>
                <a:ext uri="{FF2B5EF4-FFF2-40B4-BE49-F238E27FC236}">
                  <a16:creationId xmlns:a16="http://schemas.microsoft.com/office/drawing/2014/main" id="{57D60BA5-1FD4-474C-87EF-8C6107DA5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079794" y="9638511"/>
              <a:ext cx="187220" cy="187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2073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15366</TotalTime>
  <Words>701</Words>
  <Application>Microsoft Office PowerPoint</Application>
  <PresentationFormat>Произвольный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BauhausC Medium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апрараон</dc:title>
  <dc:creator>Калігаєв Олександр ДЦЗ</dc:creator>
  <cp:lastModifiedBy>Т В. Ільчук</cp:lastModifiedBy>
  <cp:revision>464</cp:revision>
  <cp:lastPrinted>2021-11-19T13:23:44Z</cp:lastPrinted>
  <dcterms:created xsi:type="dcterms:W3CDTF">2020-03-22T10:33:39Z</dcterms:created>
  <dcterms:modified xsi:type="dcterms:W3CDTF">2021-12-15T14:52:27Z</dcterms:modified>
</cp:coreProperties>
</file>